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5" r:id="rId3"/>
  </p:sldMasterIdLst>
  <p:handoutMasterIdLst>
    <p:handoutMasterId r:id="rId28"/>
  </p:handoutMasterIdLst>
  <p:sldIdLst>
    <p:sldId id="256" r:id="rId4"/>
    <p:sldId id="257" r:id="rId5"/>
    <p:sldId id="258" r:id="rId6"/>
    <p:sldId id="262" r:id="rId7"/>
    <p:sldId id="263" r:id="rId8"/>
    <p:sldId id="264" r:id="rId9"/>
    <p:sldId id="265" r:id="rId10"/>
    <p:sldId id="266" r:id="rId11"/>
    <p:sldId id="267" r:id="rId12"/>
    <p:sldId id="261" r:id="rId13"/>
    <p:sldId id="268" r:id="rId14"/>
    <p:sldId id="270" r:id="rId15"/>
    <p:sldId id="276" r:id="rId16"/>
    <p:sldId id="271" r:id="rId17"/>
    <p:sldId id="272" r:id="rId18"/>
    <p:sldId id="273" r:id="rId19"/>
    <p:sldId id="275" r:id="rId20"/>
    <p:sldId id="274" r:id="rId21"/>
    <p:sldId id="278" r:id="rId22"/>
    <p:sldId id="279" r:id="rId23"/>
    <p:sldId id="280" r:id="rId24"/>
    <p:sldId id="281" r:id="rId25"/>
    <p:sldId id="282" r:id="rId26"/>
    <p:sldId id="283" r:id="rId27"/>
  </p:sldIdLst>
  <p:sldSz cx="9144000" cy="6858000" type="screen4x3"/>
  <p:notesSz cx="6858000"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llan\AppData\Local\Temp\vid_18834_adult_obesity_revised_August_2013.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GB"/>
  <c:chart>
    <c:autoTitleDeleted val="1"/>
    <c:plotArea>
      <c:layout>
        <c:manualLayout>
          <c:layoutTarget val="inner"/>
          <c:xMode val="edge"/>
          <c:yMode val="edge"/>
          <c:x val="0.14881306503353747"/>
          <c:y val="2.6945308545964029E-2"/>
          <c:w val="0.78022321862544963"/>
          <c:h val="0.91168882469849033"/>
        </c:manualLayout>
      </c:layout>
      <c:barChart>
        <c:barDir val="bar"/>
        <c:grouping val="clustered"/>
        <c:ser>
          <c:idx val="0"/>
          <c:order val="0"/>
          <c:tx>
            <c:strRef>
              <c:f>OECD_obesity_data!$B$4</c:f>
              <c:strCache>
                <c:ptCount val="1"/>
                <c:pt idx="0">
                  <c:v>Obesity prevalence</c:v>
                </c:pt>
              </c:strCache>
            </c:strRef>
          </c:tx>
          <c:dPt>
            <c:idx val="0"/>
            <c:spPr>
              <a:solidFill>
                <a:srgbClr val="FF0000"/>
              </a:solidFill>
            </c:spPr>
          </c:dPt>
          <c:cat>
            <c:strRef>
              <c:f>OECD_obesity_data!$A$5:$A$38</c:f>
              <c:strCache>
                <c:ptCount val="34"/>
                <c:pt idx="0">
                  <c:v>Women in Accra, Ghana</c:v>
                </c:pt>
                <c:pt idx="1">
                  <c:v>United States</c:v>
                </c:pt>
                <c:pt idx="2">
                  <c:v>Mexico</c:v>
                </c:pt>
                <c:pt idx="3">
                  <c:v>Hungary</c:v>
                </c:pt>
                <c:pt idx="4">
                  <c:v>New Zealand</c:v>
                </c:pt>
                <c:pt idx="5">
                  <c:v>Scotlanda</c:v>
                </c:pt>
                <c:pt idx="6">
                  <c:v>Englandb</c:v>
                </c:pt>
                <c:pt idx="7">
                  <c:v>Australia</c:v>
                </c:pt>
                <c:pt idx="8">
                  <c:v>Luxembourg</c:v>
                </c:pt>
                <c:pt idx="9">
                  <c:v>Northern Irelandc</c:v>
                </c:pt>
                <c:pt idx="10">
                  <c:v>Walesd</c:v>
                </c:pt>
                <c:pt idx="11">
                  <c:v>Czech Republic</c:v>
                </c:pt>
                <c:pt idx="12">
                  <c:v>Iceland</c:v>
                </c:pt>
                <c:pt idx="13">
                  <c:v>Canada</c:v>
                </c:pt>
                <c:pt idx="14">
                  <c:v>Greece</c:v>
                </c:pt>
                <c:pt idx="15">
                  <c:v>Turkey</c:v>
                </c:pt>
                <c:pt idx="16">
                  <c:v>Spain</c:v>
                </c:pt>
                <c:pt idx="17">
                  <c:v>Poland</c:v>
                </c:pt>
                <c:pt idx="18">
                  <c:v>Finland</c:v>
                </c:pt>
                <c:pt idx="19">
                  <c:v>Portugal</c:v>
                </c:pt>
                <c:pt idx="20">
                  <c:v>Slovak Republic</c:v>
                </c:pt>
                <c:pt idx="21">
                  <c:v>Germany</c:v>
                </c:pt>
                <c:pt idx="22">
                  <c:v>Irelande</c:v>
                </c:pt>
                <c:pt idx="23">
                  <c:v>Belgium</c:v>
                </c:pt>
                <c:pt idx="24">
                  <c:v>Denmark</c:v>
                </c:pt>
                <c:pt idx="25">
                  <c:v>France</c:v>
                </c:pt>
                <c:pt idx="26">
                  <c:v>Sweden</c:v>
                </c:pt>
                <c:pt idx="27">
                  <c:v>Austria</c:v>
                </c:pt>
                <c:pt idx="28">
                  <c:v>Netherlands</c:v>
                </c:pt>
                <c:pt idx="29">
                  <c:v>Italy</c:v>
                </c:pt>
                <c:pt idx="30">
                  <c:v>Norway</c:v>
                </c:pt>
                <c:pt idx="31">
                  <c:v>Switzerland</c:v>
                </c:pt>
                <c:pt idx="32">
                  <c:v>Korea</c:v>
                </c:pt>
                <c:pt idx="33">
                  <c:v>Japan</c:v>
                </c:pt>
              </c:strCache>
            </c:strRef>
          </c:cat>
          <c:val>
            <c:numRef>
              <c:f>OECD_obesity_data!$B$5:$B$38</c:f>
              <c:numCache>
                <c:formatCode>0.00</c:formatCode>
                <c:ptCount val="34"/>
                <c:pt idx="0">
                  <c:v>0.371</c:v>
                </c:pt>
                <c:pt idx="1">
                  <c:v>0.35899999999999999</c:v>
                </c:pt>
                <c:pt idx="2">
                  <c:v>0.3</c:v>
                </c:pt>
                <c:pt idx="3">
                  <c:v>0.28499999999999998</c:v>
                </c:pt>
                <c:pt idx="4">
                  <c:v>0.27800000000000002</c:v>
                </c:pt>
                <c:pt idx="5">
                  <c:v>0.27700000000000002</c:v>
                </c:pt>
                <c:pt idx="6">
                  <c:v>0.248</c:v>
                </c:pt>
                <c:pt idx="7">
                  <c:v>0.246</c:v>
                </c:pt>
                <c:pt idx="8">
                  <c:v>0.23499999999999999</c:v>
                </c:pt>
                <c:pt idx="9">
                  <c:v>0.23</c:v>
                </c:pt>
                <c:pt idx="10">
                  <c:v>0.22</c:v>
                </c:pt>
                <c:pt idx="11">
                  <c:v>0.21</c:v>
                </c:pt>
                <c:pt idx="12">
                  <c:v>0.21</c:v>
                </c:pt>
                <c:pt idx="13">
                  <c:v>0.17499999999999999</c:v>
                </c:pt>
                <c:pt idx="14">
                  <c:v>0.17299999999999999</c:v>
                </c:pt>
                <c:pt idx="15">
                  <c:v>0.16900000000000001</c:v>
                </c:pt>
                <c:pt idx="16">
                  <c:v>0.16</c:v>
                </c:pt>
                <c:pt idx="17">
                  <c:v>0.158</c:v>
                </c:pt>
                <c:pt idx="18">
                  <c:v>0.156</c:v>
                </c:pt>
                <c:pt idx="19">
                  <c:v>0.154</c:v>
                </c:pt>
                <c:pt idx="20">
                  <c:v>0.151</c:v>
                </c:pt>
                <c:pt idx="21">
                  <c:v>0.14699999999999999</c:v>
                </c:pt>
                <c:pt idx="22">
                  <c:v>0.14000000000000001</c:v>
                </c:pt>
                <c:pt idx="23">
                  <c:v>0.13800000000000001</c:v>
                </c:pt>
                <c:pt idx="24">
                  <c:v>0.13400000000000001</c:v>
                </c:pt>
                <c:pt idx="25">
                  <c:v>0.129</c:v>
                </c:pt>
                <c:pt idx="26">
                  <c:v>0.129</c:v>
                </c:pt>
                <c:pt idx="27">
                  <c:v>0.124</c:v>
                </c:pt>
                <c:pt idx="28">
                  <c:v>0.114</c:v>
                </c:pt>
                <c:pt idx="29">
                  <c:v>0.10299999999999999</c:v>
                </c:pt>
                <c:pt idx="30">
                  <c:v>0.1</c:v>
                </c:pt>
                <c:pt idx="31">
                  <c:v>8.1000000000000003E-2</c:v>
                </c:pt>
                <c:pt idx="32">
                  <c:v>4.1000000000000002E-2</c:v>
                </c:pt>
                <c:pt idx="33">
                  <c:v>3.5000000000000003E-2</c:v>
                </c:pt>
              </c:numCache>
            </c:numRef>
          </c:val>
        </c:ser>
        <c:overlap val="90"/>
        <c:axId val="47474560"/>
        <c:axId val="47476096"/>
      </c:barChart>
      <c:catAx>
        <c:axId val="47474560"/>
        <c:scaling>
          <c:orientation val="minMax"/>
        </c:scaling>
        <c:axPos val="l"/>
        <c:tickLblPos val="nextTo"/>
        <c:txPr>
          <a:bodyPr/>
          <a:lstStyle/>
          <a:p>
            <a:pPr>
              <a:defRPr sz="800"/>
            </a:pPr>
            <a:endParaRPr lang="en-US"/>
          </a:p>
        </c:txPr>
        <c:crossAx val="47476096"/>
        <c:crosses val="autoZero"/>
        <c:auto val="1"/>
        <c:lblAlgn val="ctr"/>
        <c:lblOffset val="100"/>
      </c:catAx>
      <c:valAx>
        <c:axId val="47476096"/>
        <c:scaling>
          <c:orientation val="minMax"/>
        </c:scaling>
        <c:axPos val="b"/>
        <c:majorGridlines/>
        <c:numFmt formatCode="0.00" sourceLinked="1"/>
        <c:tickLblPos val="nextTo"/>
        <c:crossAx val="47474560"/>
        <c:crosses val="autoZero"/>
        <c:crossBetween val="between"/>
      </c:valAx>
    </c:plotArea>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93713"/>
          </a:xfrm>
          <a:prstGeom prst="rect">
            <a:avLst/>
          </a:prstGeom>
        </p:spPr>
        <p:txBody>
          <a:bodyPr vert="horz" lIns="91440" tIns="45720" rIns="91440" bIns="45720" rtlCol="0"/>
          <a:lstStyle>
            <a:lvl1pPr algn="r">
              <a:defRPr sz="1200"/>
            </a:lvl1pPr>
          </a:lstStyle>
          <a:p>
            <a:fld id="{2271A7BD-2F64-4A1B-B067-D96A4FADF392}" type="datetimeFigureOut">
              <a:rPr lang="en-GB" smtClean="0"/>
              <a:t>11/06/2014</a:t>
            </a:fld>
            <a:endParaRPr lang="en-GB"/>
          </a:p>
        </p:txBody>
      </p:sp>
      <p:sp>
        <p:nvSpPr>
          <p:cNvPr id="4" name="Footer Placeholder 3"/>
          <p:cNvSpPr>
            <a:spLocks noGrp="1"/>
          </p:cNvSpPr>
          <p:nvPr>
            <p:ph type="ftr" sz="quarter" idx="2"/>
          </p:nvPr>
        </p:nvSpPr>
        <p:spPr>
          <a:xfrm>
            <a:off x="0" y="9377363"/>
            <a:ext cx="2971800" cy="49371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9377363"/>
            <a:ext cx="2971800" cy="493712"/>
          </a:xfrm>
          <a:prstGeom prst="rect">
            <a:avLst/>
          </a:prstGeom>
        </p:spPr>
        <p:txBody>
          <a:bodyPr vert="horz" lIns="91440" tIns="45720" rIns="91440" bIns="45720" rtlCol="0" anchor="b"/>
          <a:lstStyle>
            <a:lvl1pPr algn="r">
              <a:defRPr sz="1200"/>
            </a:lvl1pPr>
          </a:lstStyle>
          <a:p>
            <a:fld id="{F3A313E5-6D42-4226-86E9-E87F50E54165}" type="slidenum">
              <a:rPr lang="en-GB" smtClean="0"/>
              <a:t>‹#›</a:t>
            </a:fld>
            <a:endParaRPr lang="en-GB"/>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1"/>
          <p:cNvSpPr>
            <a:spLocks noChangeArrowheads="1"/>
          </p:cNvSpPr>
          <p:nvPr/>
        </p:nvSpPr>
        <p:spPr bwMode="auto">
          <a:xfrm>
            <a:off x="-79375" y="3200400"/>
            <a:ext cx="9223375" cy="3657600"/>
          </a:xfrm>
          <a:prstGeom prst="rect">
            <a:avLst/>
          </a:prstGeom>
          <a:gradFill rotWithShape="0">
            <a:gsLst>
              <a:gs pos="0">
                <a:srgbClr val="014359"/>
              </a:gs>
              <a:gs pos="100000">
                <a:srgbClr val="007275"/>
              </a:gs>
            </a:gsLst>
            <a:lin ang="5400000" scaled="1"/>
          </a:gradFill>
          <a:ln w="9525">
            <a:noFill/>
            <a:miter lim="800000"/>
            <a:headEnd/>
            <a:tailEnd/>
          </a:ln>
        </p:spPr>
        <p:txBody>
          <a:bodyPr wrap="none" anchor="ctr"/>
          <a:lstStyle/>
          <a:p>
            <a:endParaRPr lang="en-US" dirty="0"/>
          </a:p>
        </p:txBody>
      </p:sp>
      <p:sp>
        <p:nvSpPr>
          <p:cNvPr id="5" name="Rectangle 1032"/>
          <p:cNvSpPr>
            <a:spLocks noChangeArrowheads="1"/>
          </p:cNvSpPr>
          <p:nvPr/>
        </p:nvSpPr>
        <p:spPr bwMode="auto">
          <a:xfrm>
            <a:off x="-79375" y="0"/>
            <a:ext cx="9223375" cy="3276600"/>
          </a:xfrm>
          <a:prstGeom prst="rect">
            <a:avLst/>
          </a:prstGeom>
          <a:solidFill>
            <a:srgbClr val="014359"/>
          </a:solidFill>
          <a:ln w="9525">
            <a:noFill/>
            <a:miter lim="800000"/>
            <a:headEnd/>
            <a:tailEnd/>
          </a:ln>
        </p:spPr>
        <p:txBody>
          <a:bodyPr wrap="none" anchor="ctr"/>
          <a:lstStyle/>
          <a:p>
            <a:endParaRPr lang="en-US" sz="2400" dirty="0">
              <a:latin typeface="Arial" pitchFamily="34" charset="0"/>
            </a:endParaRPr>
          </a:p>
        </p:txBody>
      </p:sp>
      <p:pic>
        <p:nvPicPr>
          <p:cNvPr id="6" name="Picture 1033" descr="white_logo"/>
          <p:cNvPicPr>
            <a:picLocks noChangeArrowheads="1"/>
          </p:cNvPicPr>
          <p:nvPr/>
        </p:nvPicPr>
        <p:blipFill>
          <a:blip r:embed="rId2" cstate="print"/>
          <a:srcRect/>
          <a:stretch>
            <a:fillRect/>
          </a:stretch>
        </p:blipFill>
        <p:spPr bwMode="auto">
          <a:xfrm>
            <a:off x="6051550" y="381000"/>
            <a:ext cx="2695575" cy="584200"/>
          </a:xfrm>
          <a:prstGeom prst="rect">
            <a:avLst/>
          </a:prstGeom>
          <a:noFill/>
          <a:ln w="9525">
            <a:noFill/>
            <a:miter lim="800000"/>
            <a:headEnd/>
            <a:tailEnd/>
          </a:ln>
        </p:spPr>
      </p:pic>
      <p:sp>
        <p:nvSpPr>
          <p:cNvPr id="10242" name="Rectangle 1026"/>
          <p:cNvSpPr>
            <a:spLocks noGrp="1" noChangeArrowheads="1"/>
          </p:cNvSpPr>
          <p:nvPr>
            <p:ph type="ctrTitle"/>
          </p:nvPr>
        </p:nvSpPr>
        <p:spPr>
          <a:xfrm>
            <a:off x="323850" y="1700213"/>
            <a:ext cx="8496300" cy="2160587"/>
          </a:xfrm>
        </p:spPr>
        <p:txBody>
          <a:bodyPr lIns="91440"/>
          <a:lstStyle>
            <a:lvl1pPr>
              <a:defRPr sz="7500">
                <a:solidFill>
                  <a:schemeClr val="bg1"/>
                </a:solidFill>
              </a:defRPr>
            </a:lvl1pPr>
          </a:lstStyle>
          <a:p>
            <a:pPr lvl="0"/>
            <a:r>
              <a:rPr lang="en-US" noProof="0" smtClean="0"/>
              <a:t>Click to edit Master title style</a:t>
            </a:r>
            <a:endParaRPr lang="en-GB" noProof="0" smtClean="0"/>
          </a:p>
        </p:txBody>
      </p:sp>
      <p:sp>
        <p:nvSpPr>
          <p:cNvPr id="10243" name="Rectangle 1027"/>
          <p:cNvSpPr>
            <a:spLocks noGrp="1" noChangeArrowheads="1"/>
          </p:cNvSpPr>
          <p:nvPr>
            <p:ph type="subTitle" idx="1"/>
          </p:nvPr>
        </p:nvSpPr>
        <p:spPr>
          <a:xfrm>
            <a:off x="323850" y="3933825"/>
            <a:ext cx="8496300" cy="1752600"/>
          </a:xfrm>
        </p:spPr>
        <p:txBody>
          <a:bodyPr lIns="91440"/>
          <a:lstStyle>
            <a:lvl1pPr marL="0" indent="0">
              <a:buFontTx/>
              <a:buNone/>
              <a:defRPr sz="3500">
                <a:solidFill>
                  <a:schemeClr val="accent1"/>
                </a:solidFill>
              </a:defRPr>
            </a:lvl1pPr>
          </a:lstStyle>
          <a:p>
            <a:pPr lvl="0"/>
            <a:r>
              <a:rPr lang="en-US" noProof="0" smtClean="0"/>
              <a:t>Click to edit Master subtitle style</a:t>
            </a:r>
            <a:endParaRPr lang="en-GB" noProof="0" smtClean="0"/>
          </a:p>
        </p:txBody>
      </p:sp>
      <p:sp>
        <p:nvSpPr>
          <p:cNvPr id="7" name="Rectangle 1030"/>
          <p:cNvSpPr>
            <a:spLocks noGrp="1" noChangeArrowheads="1"/>
          </p:cNvSpPr>
          <p:nvPr>
            <p:ph type="sldNum" sz="quarter" idx="10"/>
          </p:nvPr>
        </p:nvSpPr>
        <p:spPr>
          <a:xfrm>
            <a:off x="6553200" y="6245225"/>
            <a:ext cx="2133600" cy="47625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rIns="91440"/>
          <a:lstStyle>
            <a:lvl1pPr>
              <a:defRPr>
                <a:latin typeface="Arial" pitchFamily="34" charset="0"/>
              </a:defRPr>
            </a:lvl1pPr>
          </a:lstStyle>
          <a:p>
            <a:fld id="{FC4F4EB8-D932-48FD-8086-03C1046AE4F0}"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fld id="{BC52589F-4918-4161-A095-578B0577B168}" type="datetimeFigureOut">
              <a:rPr lang="en-GB" smtClean="0"/>
              <a:pPr/>
              <a:t>11/06/2014</a:t>
            </a:fld>
            <a:endParaRPr lang="en-GB" dirty="0"/>
          </a:p>
        </p:txBody>
      </p:sp>
      <p:sp>
        <p:nvSpPr>
          <p:cNvPr id="5" name="Rectangle 5"/>
          <p:cNvSpPr>
            <a:spLocks noGrp="1" noChangeArrowheads="1"/>
          </p:cNvSpPr>
          <p:nvPr>
            <p:ph type="ftr" sz="quarter" idx="11"/>
          </p:nvPr>
        </p:nvSpPr>
        <p:spPr>
          <a:ln/>
        </p:spPr>
        <p:txBody>
          <a:bodyPr/>
          <a:lstStyle>
            <a:lvl1pPr>
              <a:defRPr/>
            </a:lvl1pPr>
          </a:lstStyle>
          <a:p>
            <a:endParaRPr lang="en-GB" dirty="0"/>
          </a:p>
        </p:txBody>
      </p:sp>
      <p:sp>
        <p:nvSpPr>
          <p:cNvPr id="6" name="Rectangle 6"/>
          <p:cNvSpPr>
            <a:spLocks noGrp="1" noChangeArrowheads="1"/>
          </p:cNvSpPr>
          <p:nvPr>
            <p:ph type="sldNum" sz="quarter" idx="12"/>
          </p:nvPr>
        </p:nvSpPr>
        <p:spPr>
          <a:ln/>
        </p:spPr>
        <p:txBody>
          <a:bodyPr/>
          <a:lstStyle>
            <a:lvl1pPr>
              <a:defRPr/>
            </a:lvl1pPr>
          </a:lstStyle>
          <a:p>
            <a:fld id="{FC4F4EB8-D932-48FD-8086-03C1046AE4F0}"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908050"/>
            <a:ext cx="2124075" cy="49069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23850" y="908050"/>
            <a:ext cx="6219825" cy="4906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fld id="{BC52589F-4918-4161-A095-578B0577B168}" type="datetimeFigureOut">
              <a:rPr lang="en-GB" smtClean="0"/>
              <a:pPr/>
              <a:t>11/06/2014</a:t>
            </a:fld>
            <a:endParaRPr lang="en-GB" dirty="0"/>
          </a:p>
        </p:txBody>
      </p:sp>
      <p:sp>
        <p:nvSpPr>
          <p:cNvPr id="5" name="Rectangle 5"/>
          <p:cNvSpPr>
            <a:spLocks noGrp="1" noChangeArrowheads="1"/>
          </p:cNvSpPr>
          <p:nvPr>
            <p:ph type="ftr" sz="quarter" idx="11"/>
          </p:nvPr>
        </p:nvSpPr>
        <p:spPr>
          <a:ln/>
        </p:spPr>
        <p:txBody>
          <a:bodyPr/>
          <a:lstStyle>
            <a:lvl1pPr>
              <a:defRPr/>
            </a:lvl1pPr>
          </a:lstStyle>
          <a:p>
            <a:endParaRPr lang="en-GB" dirty="0"/>
          </a:p>
        </p:txBody>
      </p:sp>
      <p:sp>
        <p:nvSpPr>
          <p:cNvPr id="6" name="Rectangle 6"/>
          <p:cNvSpPr>
            <a:spLocks noGrp="1" noChangeArrowheads="1"/>
          </p:cNvSpPr>
          <p:nvPr>
            <p:ph type="sldNum" sz="quarter" idx="12"/>
          </p:nvPr>
        </p:nvSpPr>
        <p:spPr>
          <a:ln/>
        </p:spPr>
        <p:txBody>
          <a:bodyPr/>
          <a:lstStyle>
            <a:lvl1pPr>
              <a:defRPr/>
            </a:lvl1pPr>
          </a:lstStyle>
          <a:p>
            <a:fld id="{FC4F4EB8-D932-48FD-8086-03C1046AE4F0}" type="slidenum">
              <a:rPr lang="en-GB" smtClean="0"/>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23855" y="908055"/>
            <a:ext cx="8496300" cy="649288"/>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323855" y="1700218"/>
            <a:ext cx="8496300" cy="4114800"/>
          </a:xfrm>
        </p:spPr>
        <p:txBody>
          <a:bodyPr/>
          <a:lstStyle/>
          <a:p>
            <a:pPr lvl="0"/>
            <a:r>
              <a:rPr lang="en-US" noProof="0" dirty="0" smtClean="0"/>
              <a:t>Click icon to add table</a:t>
            </a:r>
            <a:endParaRPr lang="en-GB" noProof="0" dirty="0" smtClean="0"/>
          </a:p>
        </p:txBody>
      </p:sp>
      <p:sp>
        <p:nvSpPr>
          <p:cNvPr id="4" name="Rectangle 4"/>
          <p:cNvSpPr>
            <a:spLocks noGrp="1" noChangeArrowheads="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lstStyle>
            <a:lvl1pPr>
              <a:defRPr/>
            </a:lvl1pPr>
          </a:lstStyle>
          <a:p>
            <a:fld id="{BC52589F-4918-4161-A095-578B0577B168}" type="datetimeFigureOut">
              <a:rPr lang="en-GB" smtClean="0"/>
              <a:pPr/>
              <a:t>11/06/2014</a:t>
            </a:fld>
            <a:endParaRPr lang="en-GB" dirty="0"/>
          </a:p>
        </p:txBody>
      </p:sp>
      <p:sp>
        <p:nvSpPr>
          <p:cNvPr id="5" name="Rectangle 5"/>
          <p:cNvSpPr>
            <a:spLocks noGrp="1" noChangeArrowheads="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lstStyle>
            <a:lvl1pPr>
              <a:defRPr/>
            </a:lvl1pPr>
          </a:lstStyle>
          <a:p>
            <a:endParaRPr lang="en-GB" dirty="0"/>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lstStyle>
            <a:lvl1pPr>
              <a:defRPr/>
            </a:lvl1pPr>
          </a:lstStyle>
          <a:p>
            <a:fld id="{FC4F4EB8-D932-48FD-8086-03C1046AE4F0}" type="slidenum">
              <a:rPr lang="en-GB" smtClean="0"/>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1"/>
          <p:cNvSpPr>
            <a:spLocks noChangeArrowheads="1"/>
          </p:cNvSpPr>
          <p:nvPr/>
        </p:nvSpPr>
        <p:spPr bwMode="auto">
          <a:xfrm>
            <a:off x="-90488" y="3200400"/>
            <a:ext cx="9234488" cy="3657600"/>
          </a:xfrm>
          <a:prstGeom prst="rect">
            <a:avLst/>
          </a:prstGeom>
          <a:gradFill rotWithShape="0">
            <a:gsLst>
              <a:gs pos="0">
                <a:srgbClr val="007275"/>
              </a:gs>
              <a:gs pos="100000">
                <a:srgbClr val="008CAC"/>
              </a:gs>
            </a:gsLst>
            <a:lin ang="5400000" scaled="1"/>
          </a:gradFill>
          <a:ln w="9525">
            <a:noFill/>
            <a:miter lim="800000"/>
            <a:headEnd/>
            <a:tailEnd/>
          </a:ln>
        </p:spPr>
        <p:txBody>
          <a:bodyPr wrap="none" anchor="ctr"/>
          <a:lstStyle/>
          <a:p>
            <a:endParaRPr lang="en-US" dirty="0"/>
          </a:p>
        </p:txBody>
      </p:sp>
      <p:sp>
        <p:nvSpPr>
          <p:cNvPr id="5" name="Rectangle 1032"/>
          <p:cNvSpPr>
            <a:spLocks noChangeArrowheads="1"/>
          </p:cNvSpPr>
          <p:nvPr/>
        </p:nvSpPr>
        <p:spPr bwMode="auto">
          <a:xfrm>
            <a:off x="-90488" y="0"/>
            <a:ext cx="9234488" cy="3276600"/>
          </a:xfrm>
          <a:prstGeom prst="rect">
            <a:avLst/>
          </a:prstGeom>
          <a:solidFill>
            <a:srgbClr val="007275"/>
          </a:solidFill>
          <a:ln w="9525">
            <a:noFill/>
            <a:miter lim="800000"/>
            <a:headEnd/>
            <a:tailEnd/>
          </a:ln>
        </p:spPr>
        <p:txBody>
          <a:bodyPr wrap="none" anchor="ctr"/>
          <a:lstStyle/>
          <a:p>
            <a:endParaRPr lang="en-US" sz="2400" dirty="0">
              <a:latin typeface="Arial" pitchFamily="34" charset="0"/>
            </a:endParaRPr>
          </a:p>
        </p:txBody>
      </p:sp>
      <p:pic>
        <p:nvPicPr>
          <p:cNvPr id="6" name="Picture 1033" descr="white_logo"/>
          <p:cNvPicPr>
            <a:picLocks noChangeArrowheads="1"/>
          </p:cNvPicPr>
          <p:nvPr/>
        </p:nvPicPr>
        <p:blipFill>
          <a:blip r:embed="rId2" cstate="print"/>
          <a:srcRect/>
          <a:stretch>
            <a:fillRect/>
          </a:stretch>
        </p:blipFill>
        <p:spPr bwMode="auto">
          <a:xfrm>
            <a:off x="6638925" y="381000"/>
            <a:ext cx="2139950" cy="465138"/>
          </a:xfrm>
          <a:prstGeom prst="rect">
            <a:avLst/>
          </a:prstGeom>
          <a:noFill/>
          <a:ln w="9525">
            <a:noFill/>
            <a:miter lim="800000"/>
            <a:headEnd/>
            <a:tailEnd/>
          </a:ln>
        </p:spPr>
      </p:pic>
      <p:sp>
        <p:nvSpPr>
          <p:cNvPr id="12290" name="Rectangle 1026"/>
          <p:cNvSpPr>
            <a:spLocks noGrp="1" noChangeArrowheads="1"/>
          </p:cNvSpPr>
          <p:nvPr>
            <p:ph type="ctrTitle"/>
          </p:nvPr>
        </p:nvSpPr>
        <p:spPr>
          <a:xfrm>
            <a:off x="323850" y="1700213"/>
            <a:ext cx="8496300" cy="4105275"/>
          </a:xfrm>
        </p:spPr>
        <p:txBody>
          <a:bodyPr lIns="91440"/>
          <a:lstStyle>
            <a:lvl1pPr algn="r">
              <a:defRPr sz="7500">
                <a:solidFill>
                  <a:schemeClr val="bg1"/>
                </a:solidFill>
              </a:defRPr>
            </a:lvl1pPr>
          </a:lstStyle>
          <a:p>
            <a:pPr lvl="0"/>
            <a:r>
              <a:rPr lang="en-US" noProof="0" smtClean="0"/>
              <a:t>Click to edit Master title style</a:t>
            </a:r>
            <a:endParaRPr lang="en-GB" noProof="0" smtClean="0"/>
          </a:p>
        </p:txBody>
      </p:sp>
      <p:sp>
        <p:nvSpPr>
          <p:cNvPr id="12291" name="Rectangle 1027"/>
          <p:cNvSpPr>
            <a:spLocks noGrp="1" noChangeArrowheads="1"/>
          </p:cNvSpPr>
          <p:nvPr>
            <p:ph type="subTitle" idx="1"/>
          </p:nvPr>
        </p:nvSpPr>
        <p:spPr>
          <a:xfrm>
            <a:off x="-69850" y="7461250"/>
            <a:ext cx="69850" cy="69850"/>
          </a:xfrm>
        </p:spPr>
        <p:txBody>
          <a:bodyPr lIns="91440"/>
          <a:lstStyle>
            <a:lvl1pPr marL="0" indent="0" algn="ctr">
              <a:buFontTx/>
              <a:buNone/>
              <a:defRPr/>
            </a:lvl1pPr>
          </a:lstStyle>
          <a:p>
            <a:pPr lvl="0"/>
            <a:r>
              <a:rPr lang="en-US" noProof="0" smtClean="0"/>
              <a:t>Click to edit Master subtitle style</a:t>
            </a:r>
            <a:endParaRPr lang="en-GB" noProof="0" smtClean="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8E11F799-B333-4D18-8577-B30D41B06135}" type="slidenum">
              <a:rPr lang="en-GB"/>
              <a:pPr/>
              <a:t>‹#›</a:t>
            </a:fld>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BE05EA5F-30E9-4230-B72A-4B98E78A2D2A}" type="slidenum">
              <a:rPr lang="en-GB"/>
              <a:pPr/>
              <a:t>‹#›</a:t>
            </a:fld>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23850" y="1700213"/>
            <a:ext cx="41719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00213"/>
            <a:ext cx="41719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F6B6F189-0268-4A56-AF9A-F855A7717310}" type="slidenum">
              <a:rPr lang="en-GB"/>
              <a:pPr/>
              <a:t>‹#›</a:t>
            </a:fld>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endParaRPr lang="en-US" dirty="0"/>
          </a:p>
        </p:txBody>
      </p:sp>
      <p:sp>
        <p:nvSpPr>
          <p:cNvPr id="8" name="Rectangle 5"/>
          <p:cNvSpPr>
            <a:spLocks noGrp="1" noChangeArrowheads="1"/>
          </p:cNvSpPr>
          <p:nvPr>
            <p:ph type="ftr" sz="quarter" idx="11"/>
          </p:nvPr>
        </p:nvSpPr>
        <p:spPr>
          <a:ln/>
        </p:spPr>
        <p:txBody>
          <a:bodyPr/>
          <a:lstStyle>
            <a:lvl1pPr>
              <a:defRPr/>
            </a:lvl1pPr>
          </a:lstStyle>
          <a:p>
            <a:endParaRPr lang="en-US" dirty="0"/>
          </a:p>
        </p:txBody>
      </p:sp>
      <p:sp>
        <p:nvSpPr>
          <p:cNvPr id="9" name="Rectangle 6"/>
          <p:cNvSpPr>
            <a:spLocks noGrp="1" noChangeArrowheads="1"/>
          </p:cNvSpPr>
          <p:nvPr>
            <p:ph type="sldNum" sz="quarter" idx="12"/>
          </p:nvPr>
        </p:nvSpPr>
        <p:spPr>
          <a:ln/>
        </p:spPr>
        <p:txBody>
          <a:bodyPr/>
          <a:lstStyle>
            <a:lvl1pPr>
              <a:defRPr/>
            </a:lvl1pPr>
          </a:lstStyle>
          <a:p>
            <a:fld id="{A434BA7B-1D08-4C21-B62E-91E2CC4BE913}" type="slidenum">
              <a:rPr lang="en-GB"/>
              <a:pPr/>
              <a:t>‹#›</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endParaRPr lang="en-US" dirty="0"/>
          </a:p>
        </p:txBody>
      </p:sp>
      <p:sp>
        <p:nvSpPr>
          <p:cNvPr id="4" name="Rectangle 5"/>
          <p:cNvSpPr>
            <a:spLocks noGrp="1" noChangeArrowheads="1"/>
          </p:cNvSpPr>
          <p:nvPr>
            <p:ph type="ftr" sz="quarter" idx="11"/>
          </p:nvPr>
        </p:nvSpPr>
        <p:spPr>
          <a:ln/>
        </p:spPr>
        <p:txBody>
          <a:bodyPr/>
          <a:lstStyle>
            <a:lvl1pPr>
              <a:defRPr/>
            </a:lvl1pPr>
          </a:lstStyle>
          <a:p>
            <a:endParaRPr lang="en-US" dirty="0"/>
          </a:p>
        </p:txBody>
      </p:sp>
      <p:sp>
        <p:nvSpPr>
          <p:cNvPr id="5" name="Rectangle 6"/>
          <p:cNvSpPr>
            <a:spLocks noGrp="1" noChangeArrowheads="1"/>
          </p:cNvSpPr>
          <p:nvPr>
            <p:ph type="sldNum" sz="quarter" idx="12"/>
          </p:nvPr>
        </p:nvSpPr>
        <p:spPr>
          <a:ln/>
        </p:spPr>
        <p:txBody>
          <a:bodyPr/>
          <a:lstStyle>
            <a:lvl1pPr>
              <a:defRPr/>
            </a:lvl1pPr>
          </a:lstStyle>
          <a:p>
            <a:fld id="{6E8F816C-79F9-4436-871C-AD2B8035B048}" type="slidenum">
              <a:rPr lang="en-GB"/>
              <a:pPr/>
              <a:t>‹#›</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dirty="0"/>
          </a:p>
        </p:txBody>
      </p:sp>
      <p:sp>
        <p:nvSpPr>
          <p:cNvPr id="3" name="Rectangle 5"/>
          <p:cNvSpPr>
            <a:spLocks noGrp="1" noChangeArrowheads="1"/>
          </p:cNvSpPr>
          <p:nvPr>
            <p:ph type="ftr" sz="quarter" idx="11"/>
          </p:nvPr>
        </p:nvSpPr>
        <p:spPr>
          <a:ln/>
        </p:spPr>
        <p:txBody>
          <a:bodyPr/>
          <a:lstStyle>
            <a:lvl1pPr>
              <a:defRPr/>
            </a:lvl1pPr>
          </a:lstStyle>
          <a:p>
            <a:endParaRPr lang="en-US" dirty="0"/>
          </a:p>
        </p:txBody>
      </p:sp>
      <p:sp>
        <p:nvSpPr>
          <p:cNvPr id="4" name="Rectangle 6"/>
          <p:cNvSpPr>
            <a:spLocks noGrp="1" noChangeArrowheads="1"/>
          </p:cNvSpPr>
          <p:nvPr>
            <p:ph type="sldNum" sz="quarter" idx="12"/>
          </p:nvPr>
        </p:nvSpPr>
        <p:spPr>
          <a:ln/>
        </p:spPr>
        <p:txBody>
          <a:bodyPr/>
          <a:lstStyle>
            <a:lvl1pPr>
              <a:defRPr/>
            </a:lvl1pPr>
          </a:lstStyle>
          <a:p>
            <a:fld id="{99AF8909-6BF3-417C-993B-33182E0B1D82}"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fld id="{BC52589F-4918-4161-A095-578B0577B168}" type="datetimeFigureOut">
              <a:rPr lang="en-GB" smtClean="0"/>
              <a:pPr/>
              <a:t>11/06/2014</a:t>
            </a:fld>
            <a:endParaRPr lang="en-GB" dirty="0"/>
          </a:p>
        </p:txBody>
      </p:sp>
      <p:sp>
        <p:nvSpPr>
          <p:cNvPr id="5" name="Rectangle 5"/>
          <p:cNvSpPr>
            <a:spLocks noGrp="1" noChangeArrowheads="1"/>
          </p:cNvSpPr>
          <p:nvPr>
            <p:ph type="ftr" sz="quarter" idx="11"/>
          </p:nvPr>
        </p:nvSpPr>
        <p:spPr>
          <a:ln/>
        </p:spPr>
        <p:txBody>
          <a:bodyPr/>
          <a:lstStyle>
            <a:lvl1pPr>
              <a:defRPr/>
            </a:lvl1pPr>
          </a:lstStyle>
          <a:p>
            <a:endParaRPr lang="en-GB" dirty="0"/>
          </a:p>
        </p:txBody>
      </p:sp>
      <p:sp>
        <p:nvSpPr>
          <p:cNvPr id="6" name="Rectangle 6"/>
          <p:cNvSpPr>
            <a:spLocks noGrp="1" noChangeArrowheads="1"/>
          </p:cNvSpPr>
          <p:nvPr>
            <p:ph type="sldNum" sz="quarter" idx="12"/>
          </p:nvPr>
        </p:nvSpPr>
        <p:spPr>
          <a:ln/>
        </p:spPr>
        <p:txBody>
          <a:bodyPr/>
          <a:lstStyle>
            <a:lvl1pPr>
              <a:defRPr/>
            </a:lvl1pPr>
          </a:lstStyle>
          <a:p>
            <a:fld id="{FC4F4EB8-D932-48FD-8086-03C1046AE4F0}" type="slidenum">
              <a:rPr lang="en-GB" smtClean="0"/>
              <a:pPr/>
              <a:t>‹#›</a:t>
            </a:fld>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1B01FFFD-6B81-4897-BB58-7B90D410AE55}" type="slidenum">
              <a:rPr lang="en-GB"/>
              <a:pPr/>
              <a:t>‹#›</a:t>
            </a:fld>
            <a:endParaRPr lang="en-GB"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7265F5BC-34E9-4CC0-B6F4-13330D07760E}" type="slidenum">
              <a:rPr lang="en-GB"/>
              <a:pPr/>
              <a:t>‹#›</a:t>
            </a:fld>
            <a:endParaRPr lang="en-GB"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32F242BF-3F37-4E92-A88C-9ADA8798C370}" type="slidenum">
              <a:rPr lang="en-GB"/>
              <a:pPr/>
              <a:t>‹#›</a:t>
            </a:fld>
            <a:endParaRPr lang="en-GB"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908050"/>
            <a:ext cx="2124075" cy="5318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23850" y="908050"/>
            <a:ext cx="6219825" cy="5318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EB8C2E3D-B84D-4391-91EE-241009AE2659}" type="slidenum">
              <a:rPr lang="en-GB"/>
              <a:pPr/>
              <a:t>‹#›</a:t>
            </a:fld>
            <a:endParaRPr lang="en-GB"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23850" y="1700213"/>
            <a:ext cx="41719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00213"/>
            <a:ext cx="41719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endParaRPr lang="en-US" dirty="0"/>
          </a:p>
        </p:txBody>
      </p:sp>
      <p:sp>
        <p:nvSpPr>
          <p:cNvPr id="8" name="Rectangle 5"/>
          <p:cNvSpPr>
            <a:spLocks noGrp="1" noChangeArrowheads="1"/>
          </p:cNvSpPr>
          <p:nvPr>
            <p:ph type="ftr" sz="quarter" idx="11"/>
          </p:nvPr>
        </p:nvSpPr>
        <p:spPr>
          <a:ln/>
        </p:spPr>
        <p:txBody>
          <a:bodyPr/>
          <a:lstStyle>
            <a:lvl1pPr>
              <a:defRPr/>
            </a:lvl1pPr>
          </a:lstStyle>
          <a:p>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endParaRPr lang="en-US" dirty="0"/>
          </a:p>
        </p:txBody>
      </p:sp>
      <p:sp>
        <p:nvSpPr>
          <p:cNvPr id="4" name="Rectangle 5"/>
          <p:cNvSpPr>
            <a:spLocks noGrp="1" noChangeArrowheads="1"/>
          </p:cNvSpPr>
          <p:nvPr>
            <p:ph type="ftr" sz="quarter" idx="11"/>
          </p:nvPr>
        </p:nvSpPr>
        <p:spPr>
          <a:ln/>
        </p:spPr>
        <p:txBody>
          <a:bodyPr/>
          <a:lstStyle>
            <a:lvl1pPr>
              <a:defRPr/>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BC52589F-4918-4161-A095-578B0577B168}" type="datetimeFigureOut">
              <a:rPr lang="en-GB" smtClean="0"/>
              <a:pPr/>
              <a:t>11/06/2014</a:t>
            </a:fld>
            <a:endParaRPr lang="en-GB" dirty="0"/>
          </a:p>
        </p:txBody>
      </p:sp>
      <p:sp>
        <p:nvSpPr>
          <p:cNvPr id="5" name="Rectangle 5"/>
          <p:cNvSpPr>
            <a:spLocks noGrp="1" noChangeArrowheads="1"/>
          </p:cNvSpPr>
          <p:nvPr>
            <p:ph type="ftr" sz="quarter" idx="11"/>
          </p:nvPr>
        </p:nvSpPr>
        <p:spPr>
          <a:ln/>
        </p:spPr>
        <p:txBody>
          <a:bodyPr/>
          <a:lstStyle>
            <a:lvl1pPr>
              <a:defRPr/>
            </a:lvl1pPr>
          </a:lstStyle>
          <a:p>
            <a:endParaRPr lang="en-GB" dirty="0"/>
          </a:p>
        </p:txBody>
      </p:sp>
      <p:sp>
        <p:nvSpPr>
          <p:cNvPr id="6" name="Rectangle 6"/>
          <p:cNvSpPr>
            <a:spLocks noGrp="1" noChangeArrowheads="1"/>
          </p:cNvSpPr>
          <p:nvPr>
            <p:ph type="sldNum" sz="quarter" idx="12"/>
          </p:nvPr>
        </p:nvSpPr>
        <p:spPr>
          <a:ln/>
        </p:spPr>
        <p:txBody>
          <a:bodyPr/>
          <a:lstStyle>
            <a:lvl1pPr>
              <a:defRPr/>
            </a:lvl1pPr>
          </a:lstStyle>
          <a:p>
            <a:fld id="{FC4F4EB8-D932-48FD-8086-03C1046AE4F0}" type="slidenum">
              <a:rPr lang="en-GB" smtClean="0"/>
              <a:pPr/>
              <a:t>‹#›</a:t>
            </a:fld>
            <a:endParaRPr lang="en-GB"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dirty="0"/>
          </a:p>
        </p:txBody>
      </p:sp>
      <p:sp>
        <p:nvSpPr>
          <p:cNvPr id="3" name="Rectangle 5"/>
          <p:cNvSpPr>
            <a:spLocks noGrp="1" noChangeArrowheads="1"/>
          </p:cNvSpPr>
          <p:nvPr>
            <p:ph type="ftr" sz="quarter" idx="11"/>
          </p:nvPr>
        </p:nvSpPr>
        <p:spPr>
          <a:ln/>
        </p:spPr>
        <p:txBody>
          <a:bodyPr/>
          <a:lstStyle>
            <a:lvl1pPr>
              <a:defRPr/>
            </a:lvl1pPr>
          </a:lstStyle>
          <a:p>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908050"/>
            <a:ext cx="2124075" cy="5318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23850" y="908050"/>
            <a:ext cx="6219825" cy="5318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23850" y="1700213"/>
            <a:ext cx="41719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00213"/>
            <a:ext cx="41719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fld id="{BC52589F-4918-4161-A095-578B0577B168}" type="datetimeFigureOut">
              <a:rPr lang="en-GB" smtClean="0"/>
              <a:pPr/>
              <a:t>11/06/2014</a:t>
            </a:fld>
            <a:endParaRPr lang="en-GB" dirty="0"/>
          </a:p>
        </p:txBody>
      </p:sp>
      <p:sp>
        <p:nvSpPr>
          <p:cNvPr id="6" name="Rectangle 5"/>
          <p:cNvSpPr>
            <a:spLocks noGrp="1" noChangeArrowheads="1"/>
          </p:cNvSpPr>
          <p:nvPr>
            <p:ph type="ftr" sz="quarter" idx="11"/>
          </p:nvPr>
        </p:nvSpPr>
        <p:spPr>
          <a:ln/>
        </p:spPr>
        <p:txBody>
          <a:bodyPr/>
          <a:lstStyle>
            <a:lvl1pPr>
              <a:defRPr/>
            </a:lvl1pPr>
          </a:lstStyle>
          <a:p>
            <a:endParaRPr lang="en-GB" dirty="0"/>
          </a:p>
        </p:txBody>
      </p:sp>
      <p:sp>
        <p:nvSpPr>
          <p:cNvPr id="7" name="Rectangle 6"/>
          <p:cNvSpPr>
            <a:spLocks noGrp="1" noChangeArrowheads="1"/>
          </p:cNvSpPr>
          <p:nvPr>
            <p:ph type="sldNum" sz="quarter" idx="12"/>
          </p:nvPr>
        </p:nvSpPr>
        <p:spPr>
          <a:ln/>
        </p:spPr>
        <p:txBody>
          <a:bodyPr/>
          <a:lstStyle>
            <a:lvl1pPr>
              <a:defRPr/>
            </a:lvl1pPr>
          </a:lstStyle>
          <a:p>
            <a:fld id="{FC4F4EB8-D932-48FD-8086-03C1046AE4F0}"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fld id="{BC52589F-4918-4161-A095-578B0577B168}" type="datetimeFigureOut">
              <a:rPr lang="en-GB" smtClean="0"/>
              <a:pPr/>
              <a:t>11/06/2014</a:t>
            </a:fld>
            <a:endParaRPr lang="en-GB" dirty="0"/>
          </a:p>
        </p:txBody>
      </p:sp>
      <p:sp>
        <p:nvSpPr>
          <p:cNvPr id="8" name="Rectangle 5"/>
          <p:cNvSpPr>
            <a:spLocks noGrp="1" noChangeArrowheads="1"/>
          </p:cNvSpPr>
          <p:nvPr>
            <p:ph type="ftr" sz="quarter" idx="11"/>
          </p:nvPr>
        </p:nvSpPr>
        <p:spPr>
          <a:ln/>
        </p:spPr>
        <p:txBody>
          <a:bodyPr/>
          <a:lstStyle>
            <a:lvl1pPr>
              <a:defRPr/>
            </a:lvl1pPr>
          </a:lstStyle>
          <a:p>
            <a:endParaRPr lang="en-GB" dirty="0"/>
          </a:p>
        </p:txBody>
      </p:sp>
      <p:sp>
        <p:nvSpPr>
          <p:cNvPr id="9" name="Rectangle 6"/>
          <p:cNvSpPr>
            <a:spLocks noGrp="1" noChangeArrowheads="1"/>
          </p:cNvSpPr>
          <p:nvPr>
            <p:ph type="sldNum" sz="quarter" idx="12"/>
          </p:nvPr>
        </p:nvSpPr>
        <p:spPr>
          <a:ln/>
        </p:spPr>
        <p:txBody>
          <a:bodyPr/>
          <a:lstStyle>
            <a:lvl1pPr>
              <a:defRPr/>
            </a:lvl1pPr>
          </a:lstStyle>
          <a:p>
            <a:fld id="{FC4F4EB8-D932-48FD-8086-03C1046AE4F0}"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fld id="{BC52589F-4918-4161-A095-578B0577B168}" type="datetimeFigureOut">
              <a:rPr lang="en-GB" smtClean="0"/>
              <a:pPr/>
              <a:t>11/06/2014</a:t>
            </a:fld>
            <a:endParaRPr lang="en-GB" dirty="0"/>
          </a:p>
        </p:txBody>
      </p:sp>
      <p:sp>
        <p:nvSpPr>
          <p:cNvPr id="4" name="Rectangle 5"/>
          <p:cNvSpPr>
            <a:spLocks noGrp="1" noChangeArrowheads="1"/>
          </p:cNvSpPr>
          <p:nvPr>
            <p:ph type="ftr" sz="quarter" idx="11"/>
          </p:nvPr>
        </p:nvSpPr>
        <p:spPr>
          <a:ln/>
        </p:spPr>
        <p:txBody>
          <a:bodyPr/>
          <a:lstStyle>
            <a:lvl1pPr>
              <a:defRPr/>
            </a:lvl1pPr>
          </a:lstStyle>
          <a:p>
            <a:endParaRPr lang="en-GB" dirty="0"/>
          </a:p>
        </p:txBody>
      </p:sp>
      <p:sp>
        <p:nvSpPr>
          <p:cNvPr id="5" name="Rectangle 6"/>
          <p:cNvSpPr>
            <a:spLocks noGrp="1" noChangeArrowheads="1"/>
          </p:cNvSpPr>
          <p:nvPr>
            <p:ph type="sldNum" sz="quarter" idx="12"/>
          </p:nvPr>
        </p:nvSpPr>
        <p:spPr>
          <a:ln/>
        </p:spPr>
        <p:txBody>
          <a:bodyPr/>
          <a:lstStyle>
            <a:lvl1pPr>
              <a:defRPr/>
            </a:lvl1pPr>
          </a:lstStyle>
          <a:p>
            <a:fld id="{FC4F4EB8-D932-48FD-8086-03C1046AE4F0}"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BC52589F-4918-4161-A095-578B0577B168}" type="datetimeFigureOut">
              <a:rPr lang="en-GB" smtClean="0"/>
              <a:pPr/>
              <a:t>11/06/2014</a:t>
            </a:fld>
            <a:endParaRPr lang="en-GB" dirty="0"/>
          </a:p>
        </p:txBody>
      </p:sp>
      <p:sp>
        <p:nvSpPr>
          <p:cNvPr id="3" name="Rectangle 5"/>
          <p:cNvSpPr>
            <a:spLocks noGrp="1" noChangeArrowheads="1"/>
          </p:cNvSpPr>
          <p:nvPr>
            <p:ph type="ftr" sz="quarter" idx="11"/>
          </p:nvPr>
        </p:nvSpPr>
        <p:spPr>
          <a:ln/>
        </p:spPr>
        <p:txBody>
          <a:bodyPr/>
          <a:lstStyle>
            <a:lvl1pPr>
              <a:defRPr/>
            </a:lvl1pPr>
          </a:lstStyle>
          <a:p>
            <a:endParaRPr lang="en-GB" dirty="0"/>
          </a:p>
        </p:txBody>
      </p:sp>
      <p:sp>
        <p:nvSpPr>
          <p:cNvPr id="4" name="Rectangle 6"/>
          <p:cNvSpPr>
            <a:spLocks noGrp="1" noChangeArrowheads="1"/>
          </p:cNvSpPr>
          <p:nvPr>
            <p:ph type="sldNum" sz="quarter" idx="12"/>
          </p:nvPr>
        </p:nvSpPr>
        <p:spPr>
          <a:ln/>
        </p:spPr>
        <p:txBody>
          <a:bodyPr/>
          <a:lstStyle>
            <a:lvl1pPr>
              <a:defRPr/>
            </a:lvl1pPr>
          </a:lstStyle>
          <a:p>
            <a:fld id="{FC4F4EB8-D932-48FD-8086-03C1046AE4F0}"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BC52589F-4918-4161-A095-578B0577B168}" type="datetimeFigureOut">
              <a:rPr lang="en-GB" smtClean="0"/>
              <a:pPr/>
              <a:t>11/06/2014</a:t>
            </a:fld>
            <a:endParaRPr lang="en-GB" dirty="0"/>
          </a:p>
        </p:txBody>
      </p:sp>
      <p:sp>
        <p:nvSpPr>
          <p:cNvPr id="6" name="Rectangle 5"/>
          <p:cNvSpPr>
            <a:spLocks noGrp="1" noChangeArrowheads="1"/>
          </p:cNvSpPr>
          <p:nvPr>
            <p:ph type="ftr" sz="quarter" idx="11"/>
          </p:nvPr>
        </p:nvSpPr>
        <p:spPr>
          <a:ln/>
        </p:spPr>
        <p:txBody>
          <a:bodyPr/>
          <a:lstStyle>
            <a:lvl1pPr>
              <a:defRPr/>
            </a:lvl1pPr>
          </a:lstStyle>
          <a:p>
            <a:endParaRPr lang="en-GB" dirty="0"/>
          </a:p>
        </p:txBody>
      </p:sp>
      <p:sp>
        <p:nvSpPr>
          <p:cNvPr id="7" name="Rectangle 6"/>
          <p:cNvSpPr>
            <a:spLocks noGrp="1" noChangeArrowheads="1"/>
          </p:cNvSpPr>
          <p:nvPr>
            <p:ph type="sldNum" sz="quarter" idx="12"/>
          </p:nvPr>
        </p:nvSpPr>
        <p:spPr>
          <a:ln/>
        </p:spPr>
        <p:txBody>
          <a:bodyPr/>
          <a:lstStyle>
            <a:lvl1pPr>
              <a:defRPr/>
            </a:lvl1pPr>
          </a:lstStyle>
          <a:p>
            <a:fld id="{FC4F4EB8-D932-48FD-8086-03C1046AE4F0}"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BC52589F-4918-4161-A095-578B0577B168}" type="datetimeFigureOut">
              <a:rPr lang="en-GB" smtClean="0"/>
              <a:pPr/>
              <a:t>11/06/2014</a:t>
            </a:fld>
            <a:endParaRPr lang="en-GB" dirty="0"/>
          </a:p>
        </p:txBody>
      </p:sp>
      <p:sp>
        <p:nvSpPr>
          <p:cNvPr id="6" name="Rectangle 5"/>
          <p:cNvSpPr>
            <a:spLocks noGrp="1" noChangeArrowheads="1"/>
          </p:cNvSpPr>
          <p:nvPr>
            <p:ph type="ftr" sz="quarter" idx="11"/>
          </p:nvPr>
        </p:nvSpPr>
        <p:spPr>
          <a:ln/>
        </p:spPr>
        <p:txBody>
          <a:bodyPr/>
          <a:lstStyle>
            <a:lvl1pPr>
              <a:defRPr/>
            </a:lvl1pPr>
          </a:lstStyle>
          <a:p>
            <a:endParaRPr lang="en-GB" dirty="0"/>
          </a:p>
        </p:txBody>
      </p:sp>
      <p:sp>
        <p:nvSpPr>
          <p:cNvPr id="7" name="Rectangle 6"/>
          <p:cNvSpPr>
            <a:spLocks noGrp="1" noChangeArrowheads="1"/>
          </p:cNvSpPr>
          <p:nvPr>
            <p:ph type="sldNum" sz="quarter" idx="12"/>
          </p:nvPr>
        </p:nvSpPr>
        <p:spPr>
          <a:ln/>
        </p:spPr>
        <p:txBody>
          <a:bodyPr/>
          <a:lstStyle>
            <a:lvl1pPr>
              <a:defRPr/>
            </a:lvl1pPr>
          </a:lstStyle>
          <a:p>
            <a:fld id="{FC4F4EB8-D932-48FD-8086-03C1046AE4F0}"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79375" y="0"/>
            <a:ext cx="9223375" cy="3810000"/>
          </a:xfrm>
          <a:prstGeom prst="rect">
            <a:avLst/>
          </a:prstGeom>
          <a:solidFill>
            <a:schemeClr val="bg1"/>
          </a:solidFill>
          <a:ln w="9525">
            <a:noFill/>
            <a:miter lim="800000"/>
            <a:headEnd/>
            <a:tailEnd/>
          </a:ln>
        </p:spPr>
        <p:txBody>
          <a:bodyPr wrap="none" anchor="ctr"/>
          <a:lstStyle/>
          <a:p>
            <a:endParaRPr lang="en-US" sz="2400" dirty="0">
              <a:latin typeface="Arial" pitchFamily="34" charset="0"/>
            </a:endParaRPr>
          </a:p>
        </p:txBody>
      </p:sp>
      <p:sp>
        <p:nvSpPr>
          <p:cNvPr id="1027" name="Rectangle 9"/>
          <p:cNvSpPr>
            <a:spLocks noChangeArrowheads="1"/>
          </p:cNvSpPr>
          <p:nvPr/>
        </p:nvSpPr>
        <p:spPr bwMode="auto">
          <a:xfrm>
            <a:off x="-79375" y="3048000"/>
            <a:ext cx="9223375" cy="3810000"/>
          </a:xfrm>
          <a:prstGeom prst="rect">
            <a:avLst/>
          </a:prstGeom>
          <a:gradFill rotWithShape="0">
            <a:gsLst>
              <a:gs pos="0">
                <a:schemeClr val="bg1"/>
              </a:gs>
              <a:gs pos="100000">
                <a:srgbClr val="DCDEDE"/>
              </a:gs>
            </a:gsLst>
            <a:lin ang="5400000" scaled="1"/>
          </a:gradFill>
          <a:ln w="9525">
            <a:noFill/>
            <a:miter lim="800000"/>
            <a:headEnd/>
            <a:tailEnd/>
          </a:ln>
        </p:spPr>
        <p:txBody>
          <a:bodyPr wrap="none" anchor="ctr"/>
          <a:lstStyle/>
          <a:p>
            <a:endParaRPr lang="en-US" dirty="0"/>
          </a:p>
        </p:txBody>
      </p:sp>
      <p:sp>
        <p:nvSpPr>
          <p:cNvPr id="1028" name="Rectangle 2"/>
          <p:cNvSpPr>
            <a:spLocks noGrp="1" noChangeArrowheads="1"/>
          </p:cNvSpPr>
          <p:nvPr>
            <p:ph type="title"/>
          </p:nvPr>
        </p:nvSpPr>
        <p:spPr bwMode="auto">
          <a:xfrm>
            <a:off x="323850" y="908050"/>
            <a:ext cx="84963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US" smtClean="0"/>
              <a:t>Click to edit Master title style</a:t>
            </a:r>
            <a:endParaRPr lang="en-GB" smtClean="0"/>
          </a:p>
        </p:txBody>
      </p:sp>
      <p:sp>
        <p:nvSpPr>
          <p:cNvPr id="1029" name="Rectangle 3"/>
          <p:cNvSpPr>
            <a:spLocks noGrp="1" noChangeArrowheads="1"/>
          </p:cNvSpPr>
          <p:nvPr>
            <p:ph type="body" idx="1"/>
          </p:nvPr>
        </p:nvSpPr>
        <p:spPr bwMode="auto">
          <a:xfrm>
            <a:off x="323850" y="1700213"/>
            <a:ext cx="8496300" cy="41148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2"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defRPr sz="1400">
                <a:latin typeface="Arial" pitchFamily="34" charset="0"/>
              </a:defRPr>
            </a:lvl1pPr>
          </a:lstStyle>
          <a:p>
            <a:fld id="{BC52589F-4918-4161-A095-578B0577B168}" type="datetimeFigureOut">
              <a:rPr lang="en-GB" smtClean="0"/>
              <a:pPr/>
              <a:t>11/06/2014</a:t>
            </a:fld>
            <a:endParaRPr lang="en-GB" dirty="0"/>
          </a:p>
        </p:txBody>
      </p:sp>
      <p:sp>
        <p:nvSpPr>
          <p:cNvPr id="3"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endParaRPr lang="en-GB" dirty="0"/>
          </a:p>
        </p:txBody>
      </p:sp>
      <p:sp>
        <p:nvSpPr>
          <p:cNvPr id="1030" name="Rectangle 6"/>
          <p:cNvSpPr>
            <a:spLocks noGrp="1" noChangeArrowheads="1"/>
          </p:cNvSpPr>
          <p:nvPr>
            <p:ph type="sldNum" sz="quarter" idx="4"/>
          </p:nvPr>
        </p:nvSpPr>
        <p:spPr bwMode="auto">
          <a:xfrm>
            <a:off x="6877050" y="6308725"/>
            <a:ext cx="19050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0" bIns="45720" numCol="1" anchor="t" anchorCtr="0" compatLnSpc="1">
            <a:prstTxWarp prst="textNoShape">
              <a:avLst/>
            </a:prstTxWarp>
          </a:bodyPr>
          <a:lstStyle>
            <a:lvl1pPr algn="r">
              <a:defRPr sz="1400">
                <a:latin typeface="Georgia" pitchFamily="18" charset="0"/>
              </a:defRPr>
            </a:lvl1pPr>
          </a:lstStyle>
          <a:p>
            <a:fld id="{FC4F4EB8-D932-48FD-8086-03C1046AE4F0}" type="slidenum">
              <a:rPr lang="en-GB" smtClean="0"/>
              <a:pPr/>
              <a:t>‹#›</a:t>
            </a:fld>
            <a:endParaRPr lang="en-GB" dirty="0"/>
          </a:p>
        </p:txBody>
      </p:sp>
      <p:pic>
        <p:nvPicPr>
          <p:cNvPr id="1033" name="Picture 7" descr="marine_blue _logo"/>
          <p:cNvPicPr>
            <a:picLocks noChangeAspect="1" noChangeArrowheads="1"/>
          </p:cNvPicPr>
          <p:nvPr/>
        </p:nvPicPr>
        <p:blipFill>
          <a:blip r:embed="rId14" cstate="print"/>
          <a:srcRect/>
          <a:stretch>
            <a:fillRect/>
          </a:stretch>
        </p:blipFill>
        <p:spPr bwMode="auto">
          <a:xfrm>
            <a:off x="6615113" y="381000"/>
            <a:ext cx="2160587" cy="4667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fontAlgn="base" hangingPunct="1">
        <a:spcBef>
          <a:spcPct val="0"/>
        </a:spcBef>
        <a:spcAft>
          <a:spcPct val="0"/>
        </a:spcAft>
        <a:defRPr sz="3500">
          <a:solidFill>
            <a:schemeClr val="tx2"/>
          </a:solidFill>
          <a:latin typeface="+mj-lt"/>
          <a:ea typeface="MS PGothic" pitchFamily="34" charset="-128"/>
          <a:cs typeface="+mj-cs"/>
        </a:defRPr>
      </a:lvl1pPr>
      <a:lvl2pPr algn="l" rtl="0" eaLnBrk="1" fontAlgn="base" hangingPunct="1">
        <a:spcBef>
          <a:spcPct val="0"/>
        </a:spcBef>
        <a:spcAft>
          <a:spcPct val="0"/>
        </a:spcAft>
        <a:defRPr sz="3500">
          <a:solidFill>
            <a:schemeClr val="tx2"/>
          </a:solidFill>
          <a:latin typeface="Georgia" pitchFamily="16" charset="0"/>
          <a:ea typeface="MS PGothic" pitchFamily="34" charset="-128"/>
        </a:defRPr>
      </a:lvl2pPr>
      <a:lvl3pPr algn="l" rtl="0" eaLnBrk="1" fontAlgn="base" hangingPunct="1">
        <a:spcBef>
          <a:spcPct val="0"/>
        </a:spcBef>
        <a:spcAft>
          <a:spcPct val="0"/>
        </a:spcAft>
        <a:defRPr sz="3500">
          <a:solidFill>
            <a:schemeClr val="tx2"/>
          </a:solidFill>
          <a:latin typeface="Georgia" pitchFamily="16" charset="0"/>
          <a:ea typeface="MS PGothic" pitchFamily="34" charset="-128"/>
        </a:defRPr>
      </a:lvl3pPr>
      <a:lvl4pPr algn="l" rtl="0" eaLnBrk="1" fontAlgn="base" hangingPunct="1">
        <a:spcBef>
          <a:spcPct val="0"/>
        </a:spcBef>
        <a:spcAft>
          <a:spcPct val="0"/>
        </a:spcAft>
        <a:defRPr sz="3500">
          <a:solidFill>
            <a:schemeClr val="tx2"/>
          </a:solidFill>
          <a:latin typeface="Georgia" pitchFamily="16" charset="0"/>
          <a:ea typeface="MS PGothic" pitchFamily="34" charset="-128"/>
        </a:defRPr>
      </a:lvl4pPr>
      <a:lvl5pPr algn="l" rtl="0" eaLnBrk="1" fontAlgn="base" hangingPunct="1">
        <a:spcBef>
          <a:spcPct val="0"/>
        </a:spcBef>
        <a:spcAft>
          <a:spcPct val="0"/>
        </a:spcAft>
        <a:defRPr sz="3500">
          <a:solidFill>
            <a:schemeClr val="tx2"/>
          </a:solidFill>
          <a:latin typeface="Georgia" pitchFamily="16" charset="0"/>
          <a:ea typeface="MS PGothic" pitchFamily="34" charset="-128"/>
        </a:defRPr>
      </a:lvl5pPr>
      <a:lvl6pPr marL="457200" algn="l" rtl="0" eaLnBrk="1" fontAlgn="base" hangingPunct="1">
        <a:spcBef>
          <a:spcPct val="0"/>
        </a:spcBef>
        <a:spcAft>
          <a:spcPct val="0"/>
        </a:spcAft>
        <a:defRPr sz="3500">
          <a:solidFill>
            <a:schemeClr val="tx2"/>
          </a:solidFill>
          <a:latin typeface="Georgia" pitchFamily="16" charset="0"/>
          <a:ea typeface="ＭＳ Ｐゴシック" pitchFamily="16" charset="-128"/>
        </a:defRPr>
      </a:lvl6pPr>
      <a:lvl7pPr marL="914400" algn="l" rtl="0" eaLnBrk="1" fontAlgn="base" hangingPunct="1">
        <a:spcBef>
          <a:spcPct val="0"/>
        </a:spcBef>
        <a:spcAft>
          <a:spcPct val="0"/>
        </a:spcAft>
        <a:defRPr sz="3500">
          <a:solidFill>
            <a:schemeClr val="tx2"/>
          </a:solidFill>
          <a:latin typeface="Georgia" pitchFamily="16" charset="0"/>
          <a:ea typeface="ＭＳ Ｐゴシック" pitchFamily="16" charset="-128"/>
        </a:defRPr>
      </a:lvl7pPr>
      <a:lvl8pPr marL="1371600" algn="l" rtl="0" eaLnBrk="1" fontAlgn="base" hangingPunct="1">
        <a:spcBef>
          <a:spcPct val="0"/>
        </a:spcBef>
        <a:spcAft>
          <a:spcPct val="0"/>
        </a:spcAft>
        <a:defRPr sz="3500">
          <a:solidFill>
            <a:schemeClr val="tx2"/>
          </a:solidFill>
          <a:latin typeface="Georgia" pitchFamily="16" charset="0"/>
          <a:ea typeface="ＭＳ Ｐゴシック" pitchFamily="16" charset="-128"/>
        </a:defRPr>
      </a:lvl8pPr>
      <a:lvl9pPr marL="1828800" algn="l" rtl="0" eaLnBrk="1" fontAlgn="base" hangingPunct="1">
        <a:spcBef>
          <a:spcPct val="0"/>
        </a:spcBef>
        <a:spcAft>
          <a:spcPct val="0"/>
        </a:spcAft>
        <a:defRPr sz="3500">
          <a:solidFill>
            <a:schemeClr val="tx2"/>
          </a:solidFill>
          <a:latin typeface="Georgia" pitchFamily="16" charset="0"/>
          <a:ea typeface="ＭＳ Ｐゴシック" pitchFamily="16" charset="-128"/>
        </a:defRPr>
      </a:lvl9pPr>
    </p:titleStyle>
    <p:bodyStyle>
      <a:lvl1pPr marL="342900" indent="-342900" algn="l" rtl="0" eaLnBrk="1" fontAlgn="base" hangingPunct="1">
        <a:spcBef>
          <a:spcPct val="0"/>
        </a:spcBef>
        <a:spcAft>
          <a:spcPct val="70000"/>
        </a:spcAft>
        <a:buChar char="•"/>
        <a:defRPr sz="2400">
          <a:solidFill>
            <a:schemeClr val="tx1"/>
          </a:solidFill>
          <a:latin typeface="+mn-lt"/>
          <a:ea typeface="MS PGothic" pitchFamily="34" charset="-128"/>
          <a:cs typeface="+mn-cs"/>
        </a:defRPr>
      </a:lvl1pPr>
      <a:lvl2pPr marL="811213" indent="-288925" algn="l" rtl="0" eaLnBrk="1" fontAlgn="base" hangingPunct="1">
        <a:lnSpc>
          <a:spcPct val="90000"/>
        </a:lnSpc>
        <a:spcBef>
          <a:spcPct val="0"/>
        </a:spcBef>
        <a:spcAft>
          <a:spcPct val="50000"/>
        </a:spcAft>
        <a:buChar char="–"/>
        <a:defRPr sz="2400">
          <a:solidFill>
            <a:schemeClr val="tx1"/>
          </a:solidFill>
          <a:latin typeface="+mn-lt"/>
          <a:ea typeface="MS PGothic" pitchFamily="34" charset="-128"/>
        </a:defRPr>
      </a:lvl2pPr>
      <a:lvl3pPr marL="1219200" indent="-228600" algn="l" rtl="0" eaLnBrk="1" fontAlgn="base" hangingPunct="1">
        <a:lnSpc>
          <a:spcPct val="90000"/>
        </a:lnSpc>
        <a:spcBef>
          <a:spcPct val="20000"/>
        </a:spcBef>
        <a:spcAft>
          <a:spcPct val="0"/>
        </a:spcAft>
        <a:buChar char="•"/>
        <a:defRPr sz="2400">
          <a:solidFill>
            <a:schemeClr val="tx1"/>
          </a:solidFill>
          <a:latin typeface="+mn-lt"/>
          <a:ea typeface="MS PGothic" pitchFamily="34" charset="-128"/>
        </a:defRPr>
      </a:lvl3pPr>
      <a:lvl4pPr marL="1627188" indent="-228600" algn="l" rtl="0" eaLnBrk="1" fontAlgn="base" hangingPunct="1">
        <a:lnSpc>
          <a:spcPct val="90000"/>
        </a:lnSpc>
        <a:spcBef>
          <a:spcPct val="20000"/>
        </a:spcBef>
        <a:spcAft>
          <a:spcPct val="0"/>
        </a:spcAft>
        <a:buChar char="–"/>
        <a:defRPr sz="2400">
          <a:solidFill>
            <a:schemeClr val="tx1"/>
          </a:solidFill>
          <a:latin typeface="+mn-lt"/>
          <a:ea typeface="MS PGothic" pitchFamily="34" charset="-128"/>
        </a:defRPr>
      </a:lvl4pPr>
      <a:lvl5pPr marL="2057400" indent="-228600" algn="l" rtl="0" eaLnBrk="1" fontAlgn="base" hangingPunct="1">
        <a:lnSpc>
          <a:spcPct val="90000"/>
        </a:lnSpc>
        <a:spcBef>
          <a:spcPct val="20000"/>
        </a:spcBef>
        <a:spcAft>
          <a:spcPct val="0"/>
        </a:spcAft>
        <a:buChar char="»"/>
        <a:defRPr sz="2400">
          <a:solidFill>
            <a:schemeClr val="tx1"/>
          </a:solidFill>
          <a:latin typeface="+mn-lt"/>
          <a:ea typeface="MS PGothic" pitchFamily="34" charset="-128"/>
        </a:defRPr>
      </a:lvl5pPr>
      <a:lvl6pPr marL="2514600" indent="-228600" algn="l" rtl="0" eaLnBrk="1" fontAlgn="base" hangingPunct="1">
        <a:lnSpc>
          <a:spcPct val="90000"/>
        </a:lnSpc>
        <a:spcBef>
          <a:spcPct val="20000"/>
        </a:spcBef>
        <a:spcAft>
          <a:spcPct val="0"/>
        </a:spcAft>
        <a:buChar char="»"/>
        <a:defRPr sz="2400">
          <a:solidFill>
            <a:schemeClr val="tx1"/>
          </a:solidFill>
          <a:latin typeface="+mn-lt"/>
          <a:ea typeface="+mn-ea"/>
        </a:defRPr>
      </a:lvl6pPr>
      <a:lvl7pPr marL="2971800" indent="-228600" algn="l" rtl="0" eaLnBrk="1" fontAlgn="base" hangingPunct="1">
        <a:lnSpc>
          <a:spcPct val="90000"/>
        </a:lnSpc>
        <a:spcBef>
          <a:spcPct val="20000"/>
        </a:spcBef>
        <a:spcAft>
          <a:spcPct val="0"/>
        </a:spcAft>
        <a:buChar char="»"/>
        <a:defRPr sz="2400">
          <a:solidFill>
            <a:schemeClr val="tx1"/>
          </a:solidFill>
          <a:latin typeface="+mn-lt"/>
          <a:ea typeface="+mn-ea"/>
        </a:defRPr>
      </a:lvl7pPr>
      <a:lvl8pPr marL="3429000" indent="-228600" algn="l" rtl="0" eaLnBrk="1" fontAlgn="base" hangingPunct="1">
        <a:lnSpc>
          <a:spcPct val="90000"/>
        </a:lnSpc>
        <a:spcBef>
          <a:spcPct val="20000"/>
        </a:spcBef>
        <a:spcAft>
          <a:spcPct val="0"/>
        </a:spcAft>
        <a:buChar char="»"/>
        <a:defRPr sz="2400">
          <a:solidFill>
            <a:schemeClr val="tx1"/>
          </a:solidFill>
          <a:latin typeface="+mn-lt"/>
          <a:ea typeface="+mn-ea"/>
        </a:defRPr>
      </a:lvl8pPr>
      <a:lvl9pPr marL="3886200" indent="-228600" algn="l" rtl="0" eaLnBrk="1" fontAlgn="base" hangingPunct="1">
        <a:lnSpc>
          <a:spcPct val="90000"/>
        </a:lnSpc>
        <a:spcBef>
          <a:spcPct val="20000"/>
        </a:spcBef>
        <a:spcAft>
          <a:spcPct val="0"/>
        </a:spcAft>
        <a:buChar char="»"/>
        <a:defRPr sz="2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23850" y="908050"/>
            <a:ext cx="8496300" cy="649288"/>
          </a:xfrm>
          <a:prstGeom prst="rect">
            <a:avLst/>
          </a:prstGeom>
          <a:noFill/>
          <a:ln w="9525">
            <a:noFill/>
            <a:miter lim="800000"/>
            <a:headEnd/>
            <a:tailEnd/>
          </a:ln>
          <a:effectLst/>
        </p:spPr>
        <p:txBody>
          <a:bodyPr vert="horz" wrap="square" lIns="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2051" name="Rectangle 3"/>
          <p:cNvSpPr>
            <a:spLocks noGrp="1" noChangeArrowheads="1"/>
          </p:cNvSpPr>
          <p:nvPr>
            <p:ph type="body" idx="1"/>
          </p:nvPr>
        </p:nvSpPr>
        <p:spPr bwMode="auto">
          <a:xfrm>
            <a:off x="323850" y="1700213"/>
            <a:ext cx="8496300" cy="4525962"/>
          </a:xfrm>
          <a:prstGeom prst="rect">
            <a:avLst/>
          </a:prstGeom>
          <a:noFill/>
          <a:ln w="9525">
            <a:noFill/>
            <a:miter lim="800000"/>
            <a:headEnd/>
            <a:tailEnd/>
          </a:ln>
          <a:effectLst/>
        </p:spPr>
        <p:txBody>
          <a:bodyPr vert="horz" wrap="square" lIns="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126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atin typeface="Arial" pitchFamily="34" charset="0"/>
              </a:defRPr>
            </a:lvl1pPr>
          </a:lstStyle>
          <a:p>
            <a:endParaRPr lang="en-US" dirty="0"/>
          </a:p>
        </p:txBody>
      </p:sp>
      <p:sp>
        <p:nvSpPr>
          <p:cNvPr id="1126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endParaRPr lang="en-US" dirty="0"/>
          </a:p>
        </p:txBody>
      </p:sp>
      <p:sp>
        <p:nvSpPr>
          <p:cNvPr id="11270" name="Rectangle 6"/>
          <p:cNvSpPr>
            <a:spLocks noGrp="1" noChangeArrowheads="1"/>
          </p:cNvSpPr>
          <p:nvPr>
            <p:ph type="sldNum" sz="quarter" idx="4"/>
          </p:nvPr>
        </p:nvSpPr>
        <p:spPr bwMode="auto">
          <a:xfrm>
            <a:off x="6642100" y="63087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0" bIns="45720" numCol="1" anchor="t" anchorCtr="0" compatLnSpc="1">
            <a:prstTxWarp prst="textNoShape">
              <a:avLst/>
            </a:prstTxWarp>
          </a:bodyPr>
          <a:lstStyle>
            <a:lvl1pPr algn="r">
              <a:defRPr sz="1400">
                <a:latin typeface="Georgia" pitchFamily="18" charset="0"/>
              </a:defRPr>
            </a:lvl1pPr>
          </a:lstStyle>
          <a:p>
            <a:fld id="{6650F1DB-D4DF-4D73-90A5-5BF44E9FC80B}" type="slidenum">
              <a:rPr lang="en-GB"/>
              <a:pPr/>
              <a:t>‹#›</a:t>
            </a:fld>
            <a:endParaRPr lang="en-GB" dirty="0"/>
          </a:p>
        </p:txBody>
      </p:sp>
      <p:pic>
        <p:nvPicPr>
          <p:cNvPr id="2055" name="Picture 7" descr="marine_blue _logo"/>
          <p:cNvPicPr>
            <a:picLocks noChangeAspect="1" noChangeArrowheads="1"/>
          </p:cNvPicPr>
          <p:nvPr/>
        </p:nvPicPr>
        <p:blipFill>
          <a:blip r:embed="rId13" cstate="print"/>
          <a:srcRect/>
          <a:stretch>
            <a:fillRect/>
          </a:stretch>
        </p:blipFill>
        <p:spPr bwMode="auto">
          <a:xfrm>
            <a:off x="6615113" y="381000"/>
            <a:ext cx="2160587" cy="4667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l" rtl="0" eaLnBrk="1" fontAlgn="base" hangingPunct="1">
        <a:spcBef>
          <a:spcPct val="0"/>
        </a:spcBef>
        <a:spcAft>
          <a:spcPct val="0"/>
        </a:spcAft>
        <a:defRPr sz="3500">
          <a:solidFill>
            <a:schemeClr val="tx2"/>
          </a:solidFill>
          <a:latin typeface="+mj-lt"/>
          <a:ea typeface="+mj-ea"/>
          <a:cs typeface="+mj-cs"/>
        </a:defRPr>
      </a:lvl1pPr>
      <a:lvl2pPr algn="l" rtl="0" eaLnBrk="1" fontAlgn="base" hangingPunct="1">
        <a:spcBef>
          <a:spcPct val="0"/>
        </a:spcBef>
        <a:spcAft>
          <a:spcPct val="0"/>
        </a:spcAft>
        <a:defRPr sz="3500">
          <a:solidFill>
            <a:schemeClr val="tx2"/>
          </a:solidFill>
          <a:latin typeface="Georgia" pitchFamily="16" charset="0"/>
        </a:defRPr>
      </a:lvl2pPr>
      <a:lvl3pPr algn="l" rtl="0" eaLnBrk="1" fontAlgn="base" hangingPunct="1">
        <a:spcBef>
          <a:spcPct val="0"/>
        </a:spcBef>
        <a:spcAft>
          <a:spcPct val="0"/>
        </a:spcAft>
        <a:defRPr sz="3500">
          <a:solidFill>
            <a:schemeClr val="tx2"/>
          </a:solidFill>
          <a:latin typeface="Georgia" pitchFamily="16" charset="0"/>
        </a:defRPr>
      </a:lvl3pPr>
      <a:lvl4pPr algn="l" rtl="0" eaLnBrk="1" fontAlgn="base" hangingPunct="1">
        <a:spcBef>
          <a:spcPct val="0"/>
        </a:spcBef>
        <a:spcAft>
          <a:spcPct val="0"/>
        </a:spcAft>
        <a:defRPr sz="3500">
          <a:solidFill>
            <a:schemeClr val="tx2"/>
          </a:solidFill>
          <a:latin typeface="Georgia" pitchFamily="16" charset="0"/>
        </a:defRPr>
      </a:lvl4pPr>
      <a:lvl5pPr algn="l" rtl="0" eaLnBrk="1" fontAlgn="base" hangingPunct="1">
        <a:spcBef>
          <a:spcPct val="0"/>
        </a:spcBef>
        <a:spcAft>
          <a:spcPct val="0"/>
        </a:spcAft>
        <a:defRPr sz="3500">
          <a:solidFill>
            <a:schemeClr val="tx2"/>
          </a:solidFill>
          <a:latin typeface="Georgia" pitchFamily="16" charset="0"/>
        </a:defRPr>
      </a:lvl5pPr>
      <a:lvl6pPr marL="457200" algn="l" rtl="0" eaLnBrk="1" fontAlgn="base" hangingPunct="1">
        <a:spcBef>
          <a:spcPct val="0"/>
        </a:spcBef>
        <a:spcAft>
          <a:spcPct val="0"/>
        </a:spcAft>
        <a:defRPr sz="3500">
          <a:solidFill>
            <a:schemeClr val="tx2"/>
          </a:solidFill>
          <a:latin typeface="Georgia" pitchFamily="16" charset="0"/>
        </a:defRPr>
      </a:lvl6pPr>
      <a:lvl7pPr marL="914400" algn="l" rtl="0" eaLnBrk="1" fontAlgn="base" hangingPunct="1">
        <a:spcBef>
          <a:spcPct val="0"/>
        </a:spcBef>
        <a:spcAft>
          <a:spcPct val="0"/>
        </a:spcAft>
        <a:defRPr sz="3500">
          <a:solidFill>
            <a:schemeClr val="tx2"/>
          </a:solidFill>
          <a:latin typeface="Georgia" pitchFamily="16" charset="0"/>
        </a:defRPr>
      </a:lvl7pPr>
      <a:lvl8pPr marL="1371600" algn="l" rtl="0" eaLnBrk="1" fontAlgn="base" hangingPunct="1">
        <a:spcBef>
          <a:spcPct val="0"/>
        </a:spcBef>
        <a:spcAft>
          <a:spcPct val="0"/>
        </a:spcAft>
        <a:defRPr sz="3500">
          <a:solidFill>
            <a:schemeClr val="tx2"/>
          </a:solidFill>
          <a:latin typeface="Georgia" pitchFamily="16" charset="0"/>
        </a:defRPr>
      </a:lvl8pPr>
      <a:lvl9pPr marL="1828800" algn="l" rtl="0" eaLnBrk="1" fontAlgn="base" hangingPunct="1">
        <a:spcBef>
          <a:spcPct val="0"/>
        </a:spcBef>
        <a:spcAft>
          <a:spcPct val="0"/>
        </a:spcAft>
        <a:defRPr sz="3500">
          <a:solidFill>
            <a:schemeClr val="tx2"/>
          </a:solidFill>
          <a:latin typeface="Georgia" pitchFamily="16" charset="0"/>
        </a:defRPr>
      </a:lvl9pPr>
    </p:titleStyle>
    <p:bodyStyle>
      <a:lvl1pPr marL="342900" indent="-342900" algn="l" rtl="0" eaLnBrk="1" fontAlgn="base" hangingPunct="1">
        <a:spcBef>
          <a:spcPct val="0"/>
        </a:spcBef>
        <a:spcAft>
          <a:spcPct val="70000"/>
        </a:spcAft>
        <a:buChar char="•"/>
        <a:defRPr sz="2400">
          <a:solidFill>
            <a:schemeClr val="tx1"/>
          </a:solidFill>
          <a:latin typeface="+mn-lt"/>
          <a:ea typeface="+mn-ea"/>
          <a:cs typeface="+mn-cs"/>
        </a:defRPr>
      </a:lvl1pPr>
      <a:lvl2pPr marL="742950" indent="-285750" algn="l" rtl="0" eaLnBrk="1" fontAlgn="base" hangingPunct="1">
        <a:lnSpc>
          <a:spcPct val="90000"/>
        </a:lnSpc>
        <a:spcBef>
          <a:spcPct val="0"/>
        </a:spcBef>
        <a:spcAft>
          <a:spcPct val="50000"/>
        </a:spcAft>
        <a:buChar char="–"/>
        <a:defRPr sz="2400">
          <a:solidFill>
            <a:schemeClr val="tx1"/>
          </a:solidFill>
          <a:latin typeface="+mn-lt"/>
        </a:defRPr>
      </a:lvl2pPr>
      <a:lvl3pPr marL="1143000" indent="-228600" algn="l" rtl="0" eaLnBrk="1" fontAlgn="base" hangingPunct="1">
        <a:spcBef>
          <a:spcPct val="20000"/>
        </a:spcBef>
        <a:spcAft>
          <a:spcPct val="50000"/>
        </a:spcAft>
        <a:buChar char="•"/>
        <a:defRPr sz="2400">
          <a:solidFill>
            <a:schemeClr val="tx1"/>
          </a:solidFill>
          <a:latin typeface="+mn-lt"/>
        </a:defRPr>
      </a:lvl3pPr>
      <a:lvl4pPr marL="1600200" indent="-228600" algn="l" rtl="0" eaLnBrk="1" fontAlgn="base" hangingPunct="1">
        <a:spcBef>
          <a:spcPct val="20000"/>
        </a:spcBef>
        <a:spcAft>
          <a:spcPct val="50000"/>
        </a:spcAft>
        <a:buChar char="–"/>
        <a:defRPr sz="2400">
          <a:solidFill>
            <a:schemeClr val="tx1"/>
          </a:solidFill>
          <a:latin typeface="+mn-lt"/>
        </a:defRPr>
      </a:lvl4pPr>
      <a:lvl5pPr marL="2057400" indent="-228600" algn="l" rtl="0" eaLnBrk="1" fontAlgn="base" hangingPunct="1">
        <a:spcBef>
          <a:spcPct val="20000"/>
        </a:spcBef>
        <a:spcAft>
          <a:spcPct val="50000"/>
        </a:spcAft>
        <a:buChar char="»"/>
        <a:defRPr sz="2400">
          <a:solidFill>
            <a:schemeClr val="tx1"/>
          </a:solidFill>
          <a:latin typeface="+mn-lt"/>
        </a:defRPr>
      </a:lvl5pPr>
      <a:lvl6pPr marL="2514600" indent="-228600" algn="l" rtl="0" eaLnBrk="1" fontAlgn="base" hangingPunct="1">
        <a:spcBef>
          <a:spcPct val="20000"/>
        </a:spcBef>
        <a:spcAft>
          <a:spcPct val="50000"/>
        </a:spcAft>
        <a:buChar char="»"/>
        <a:defRPr sz="2400">
          <a:solidFill>
            <a:schemeClr val="tx1"/>
          </a:solidFill>
          <a:latin typeface="+mn-lt"/>
        </a:defRPr>
      </a:lvl6pPr>
      <a:lvl7pPr marL="2971800" indent="-228600" algn="l" rtl="0" eaLnBrk="1" fontAlgn="base" hangingPunct="1">
        <a:spcBef>
          <a:spcPct val="20000"/>
        </a:spcBef>
        <a:spcAft>
          <a:spcPct val="50000"/>
        </a:spcAft>
        <a:buChar char="»"/>
        <a:defRPr sz="2400">
          <a:solidFill>
            <a:schemeClr val="tx1"/>
          </a:solidFill>
          <a:latin typeface="+mn-lt"/>
        </a:defRPr>
      </a:lvl7pPr>
      <a:lvl8pPr marL="3429000" indent="-228600" algn="l" rtl="0" eaLnBrk="1" fontAlgn="base" hangingPunct="1">
        <a:spcBef>
          <a:spcPct val="20000"/>
        </a:spcBef>
        <a:spcAft>
          <a:spcPct val="50000"/>
        </a:spcAft>
        <a:buChar char="»"/>
        <a:defRPr sz="2400">
          <a:solidFill>
            <a:schemeClr val="tx1"/>
          </a:solidFill>
          <a:latin typeface="+mn-lt"/>
        </a:defRPr>
      </a:lvl8pPr>
      <a:lvl9pPr marL="3886200" indent="-228600" algn="l" rtl="0" eaLnBrk="1" fontAlgn="base" hangingPunct="1">
        <a:spcBef>
          <a:spcPct val="20000"/>
        </a:spcBef>
        <a:spcAft>
          <a:spcPct val="5000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23850" y="908050"/>
            <a:ext cx="8496300" cy="649288"/>
          </a:xfrm>
          <a:prstGeom prst="rect">
            <a:avLst/>
          </a:prstGeom>
          <a:noFill/>
          <a:ln w="9525">
            <a:noFill/>
            <a:miter lim="800000"/>
            <a:headEnd/>
            <a:tailEnd/>
          </a:ln>
          <a:effectLst/>
        </p:spPr>
        <p:txBody>
          <a:bodyPr vert="horz" wrap="square" lIns="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3075" name="Rectangle 3"/>
          <p:cNvSpPr>
            <a:spLocks noGrp="1" noChangeArrowheads="1"/>
          </p:cNvSpPr>
          <p:nvPr>
            <p:ph type="body" idx="1"/>
          </p:nvPr>
        </p:nvSpPr>
        <p:spPr bwMode="auto">
          <a:xfrm>
            <a:off x="323850" y="1700213"/>
            <a:ext cx="8496300" cy="4525962"/>
          </a:xfrm>
          <a:prstGeom prst="rect">
            <a:avLst/>
          </a:prstGeom>
          <a:noFill/>
          <a:ln w="9525">
            <a:noFill/>
            <a:miter lim="800000"/>
            <a:headEnd/>
            <a:tailEnd/>
          </a:ln>
          <a:effectLst/>
        </p:spPr>
        <p:txBody>
          <a:bodyPr vert="horz" wrap="square" lIns="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9523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atin typeface="Arial" pitchFamily="34" charset="0"/>
              </a:defRPr>
            </a:lvl1pPr>
          </a:lstStyle>
          <a:p>
            <a:endParaRPr lang="en-US" dirty="0"/>
          </a:p>
        </p:txBody>
      </p:sp>
      <p:sp>
        <p:nvSpPr>
          <p:cNvPr id="9523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fontAlgn="base" hangingPunct="1">
        <a:spcBef>
          <a:spcPct val="0"/>
        </a:spcBef>
        <a:spcAft>
          <a:spcPct val="0"/>
        </a:spcAft>
        <a:defRPr sz="3500">
          <a:solidFill>
            <a:schemeClr val="tx2"/>
          </a:solidFill>
          <a:latin typeface="+mj-lt"/>
          <a:ea typeface="+mj-ea"/>
          <a:cs typeface="+mj-cs"/>
        </a:defRPr>
      </a:lvl1pPr>
      <a:lvl2pPr algn="l" rtl="0" eaLnBrk="1" fontAlgn="base" hangingPunct="1">
        <a:spcBef>
          <a:spcPct val="0"/>
        </a:spcBef>
        <a:spcAft>
          <a:spcPct val="0"/>
        </a:spcAft>
        <a:defRPr sz="3500">
          <a:solidFill>
            <a:schemeClr val="tx2"/>
          </a:solidFill>
          <a:latin typeface="Georgia" pitchFamily="16" charset="0"/>
        </a:defRPr>
      </a:lvl2pPr>
      <a:lvl3pPr algn="l" rtl="0" eaLnBrk="1" fontAlgn="base" hangingPunct="1">
        <a:spcBef>
          <a:spcPct val="0"/>
        </a:spcBef>
        <a:spcAft>
          <a:spcPct val="0"/>
        </a:spcAft>
        <a:defRPr sz="3500">
          <a:solidFill>
            <a:schemeClr val="tx2"/>
          </a:solidFill>
          <a:latin typeface="Georgia" pitchFamily="16" charset="0"/>
        </a:defRPr>
      </a:lvl3pPr>
      <a:lvl4pPr algn="l" rtl="0" eaLnBrk="1" fontAlgn="base" hangingPunct="1">
        <a:spcBef>
          <a:spcPct val="0"/>
        </a:spcBef>
        <a:spcAft>
          <a:spcPct val="0"/>
        </a:spcAft>
        <a:defRPr sz="3500">
          <a:solidFill>
            <a:schemeClr val="tx2"/>
          </a:solidFill>
          <a:latin typeface="Georgia" pitchFamily="16" charset="0"/>
        </a:defRPr>
      </a:lvl4pPr>
      <a:lvl5pPr algn="l" rtl="0" eaLnBrk="1" fontAlgn="base" hangingPunct="1">
        <a:spcBef>
          <a:spcPct val="0"/>
        </a:spcBef>
        <a:spcAft>
          <a:spcPct val="0"/>
        </a:spcAft>
        <a:defRPr sz="3500">
          <a:solidFill>
            <a:schemeClr val="tx2"/>
          </a:solidFill>
          <a:latin typeface="Georgia" pitchFamily="16" charset="0"/>
        </a:defRPr>
      </a:lvl5pPr>
      <a:lvl6pPr marL="457200" algn="l" rtl="0" eaLnBrk="1" fontAlgn="base" hangingPunct="1">
        <a:spcBef>
          <a:spcPct val="0"/>
        </a:spcBef>
        <a:spcAft>
          <a:spcPct val="0"/>
        </a:spcAft>
        <a:defRPr sz="3500">
          <a:solidFill>
            <a:schemeClr val="tx2"/>
          </a:solidFill>
          <a:latin typeface="Georgia" pitchFamily="16" charset="0"/>
        </a:defRPr>
      </a:lvl6pPr>
      <a:lvl7pPr marL="914400" algn="l" rtl="0" eaLnBrk="1" fontAlgn="base" hangingPunct="1">
        <a:spcBef>
          <a:spcPct val="0"/>
        </a:spcBef>
        <a:spcAft>
          <a:spcPct val="0"/>
        </a:spcAft>
        <a:defRPr sz="3500">
          <a:solidFill>
            <a:schemeClr val="tx2"/>
          </a:solidFill>
          <a:latin typeface="Georgia" pitchFamily="16" charset="0"/>
        </a:defRPr>
      </a:lvl7pPr>
      <a:lvl8pPr marL="1371600" algn="l" rtl="0" eaLnBrk="1" fontAlgn="base" hangingPunct="1">
        <a:spcBef>
          <a:spcPct val="0"/>
        </a:spcBef>
        <a:spcAft>
          <a:spcPct val="0"/>
        </a:spcAft>
        <a:defRPr sz="3500">
          <a:solidFill>
            <a:schemeClr val="tx2"/>
          </a:solidFill>
          <a:latin typeface="Georgia" pitchFamily="16" charset="0"/>
        </a:defRPr>
      </a:lvl8pPr>
      <a:lvl9pPr marL="1828800" algn="l" rtl="0" eaLnBrk="1" fontAlgn="base" hangingPunct="1">
        <a:spcBef>
          <a:spcPct val="0"/>
        </a:spcBef>
        <a:spcAft>
          <a:spcPct val="0"/>
        </a:spcAft>
        <a:defRPr sz="3500">
          <a:solidFill>
            <a:schemeClr val="tx2"/>
          </a:solidFill>
          <a:latin typeface="Georgia" pitchFamily="16" charset="0"/>
        </a:defRPr>
      </a:lvl9pPr>
    </p:titleStyle>
    <p:bodyStyle>
      <a:lvl1pPr marL="342900" indent="-342900" algn="l" rtl="0" eaLnBrk="1" fontAlgn="base" hangingPunct="1">
        <a:spcBef>
          <a:spcPct val="0"/>
        </a:spcBef>
        <a:spcAft>
          <a:spcPct val="70000"/>
        </a:spcAft>
        <a:buChar char="•"/>
        <a:defRPr sz="2400">
          <a:solidFill>
            <a:schemeClr val="tx1"/>
          </a:solidFill>
          <a:latin typeface="+mn-lt"/>
          <a:ea typeface="+mn-ea"/>
          <a:cs typeface="+mn-cs"/>
        </a:defRPr>
      </a:lvl1pPr>
      <a:lvl2pPr marL="742950" indent="-285750" algn="l" rtl="0" eaLnBrk="1" fontAlgn="base" hangingPunct="1">
        <a:lnSpc>
          <a:spcPct val="90000"/>
        </a:lnSpc>
        <a:spcBef>
          <a:spcPct val="0"/>
        </a:spcBef>
        <a:spcAft>
          <a:spcPct val="50000"/>
        </a:spcAft>
        <a:buChar char="–"/>
        <a:defRPr sz="2400">
          <a:solidFill>
            <a:schemeClr val="tx1"/>
          </a:solidFill>
          <a:latin typeface="+mn-lt"/>
        </a:defRPr>
      </a:lvl2pPr>
      <a:lvl3pPr marL="1143000" indent="-228600" algn="l" rtl="0" eaLnBrk="1" fontAlgn="base" hangingPunct="1">
        <a:spcBef>
          <a:spcPct val="20000"/>
        </a:spcBef>
        <a:spcAft>
          <a:spcPct val="50000"/>
        </a:spcAft>
        <a:buChar char="•"/>
        <a:defRPr sz="2400">
          <a:solidFill>
            <a:schemeClr val="tx1"/>
          </a:solidFill>
          <a:latin typeface="+mn-lt"/>
        </a:defRPr>
      </a:lvl3pPr>
      <a:lvl4pPr marL="1600200" indent="-228600" algn="l" rtl="0" eaLnBrk="1" fontAlgn="base" hangingPunct="1">
        <a:spcBef>
          <a:spcPct val="20000"/>
        </a:spcBef>
        <a:spcAft>
          <a:spcPct val="50000"/>
        </a:spcAft>
        <a:buChar char="–"/>
        <a:defRPr sz="2400">
          <a:solidFill>
            <a:schemeClr val="tx1"/>
          </a:solidFill>
          <a:latin typeface="+mn-lt"/>
        </a:defRPr>
      </a:lvl4pPr>
      <a:lvl5pPr marL="2057400" indent="-228600" algn="l" rtl="0" eaLnBrk="1" fontAlgn="base" hangingPunct="1">
        <a:spcBef>
          <a:spcPct val="20000"/>
        </a:spcBef>
        <a:spcAft>
          <a:spcPct val="50000"/>
        </a:spcAft>
        <a:buChar char="»"/>
        <a:defRPr sz="2400">
          <a:solidFill>
            <a:schemeClr val="tx1"/>
          </a:solidFill>
          <a:latin typeface="+mn-lt"/>
        </a:defRPr>
      </a:lvl5pPr>
      <a:lvl6pPr marL="2514600" indent="-228600" algn="l" rtl="0" eaLnBrk="1" fontAlgn="base" hangingPunct="1">
        <a:spcBef>
          <a:spcPct val="20000"/>
        </a:spcBef>
        <a:spcAft>
          <a:spcPct val="50000"/>
        </a:spcAft>
        <a:buChar char="»"/>
        <a:defRPr sz="2400">
          <a:solidFill>
            <a:schemeClr val="tx1"/>
          </a:solidFill>
          <a:latin typeface="+mn-lt"/>
        </a:defRPr>
      </a:lvl6pPr>
      <a:lvl7pPr marL="2971800" indent="-228600" algn="l" rtl="0" eaLnBrk="1" fontAlgn="base" hangingPunct="1">
        <a:spcBef>
          <a:spcPct val="20000"/>
        </a:spcBef>
        <a:spcAft>
          <a:spcPct val="50000"/>
        </a:spcAft>
        <a:buChar char="»"/>
        <a:defRPr sz="2400">
          <a:solidFill>
            <a:schemeClr val="tx1"/>
          </a:solidFill>
          <a:latin typeface="+mn-lt"/>
        </a:defRPr>
      </a:lvl7pPr>
      <a:lvl8pPr marL="3429000" indent="-228600" algn="l" rtl="0" eaLnBrk="1" fontAlgn="base" hangingPunct="1">
        <a:spcBef>
          <a:spcPct val="20000"/>
        </a:spcBef>
        <a:spcAft>
          <a:spcPct val="50000"/>
        </a:spcAft>
        <a:buChar char="»"/>
        <a:defRPr sz="2400">
          <a:solidFill>
            <a:schemeClr val="tx1"/>
          </a:solidFill>
          <a:latin typeface="+mn-lt"/>
        </a:defRPr>
      </a:lvl8pPr>
      <a:lvl9pPr marL="3886200" indent="-228600" algn="l" rtl="0" eaLnBrk="1" fontAlgn="base" hangingPunct="1">
        <a:spcBef>
          <a:spcPct val="20000"/>
        </a:spcBef>
        <a:spcAft>
          <a:spcPct val="5000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thelancet.com/journals/lancet/issue/vol374no9702/PIIS0140-6736(09)X6100-3"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3600" dirty="0" smtClean="0"/>
              <a:t>The Obesity Challenge: Levels, Consequences and Proposed Interventions in Ghanaian Women</a:t>
            </a:r>
            <a:endParaRPr lang="en-GB" sz="3600" dirty="0"/>
          </a:p>
        </p:txBody>
      </p:sp>
      <p:sp>
        <p:nvSpPr>
          <p:cNvPr id="3" name="Subtitle 2"/>
          <p:cNvSpPr>
            <a:spLocks noGrp="1"/>
          </p:cNvSpPr>
          <p:nvPr>
            <p:ph type="subTitle" idx="1"/>
          </p:nvPr>
        </p:nvSpPr>
        <p:spPr/>
        <p:txBody>
          <a:bodyPr/>
          <a:lstStyle/>
          <a:p>
            <a:r>
              <a:rPr lang="en-GB" dirty="0" smtClean="0"/>
              <a:t>Allan G. Hill</a:t>
            </a:r>
          </a:p>
          <a:p>
            <a:r>
              <a:rPr lang="en-GB" dirty="0" smtClean="0"/>
              <a:t>Dept. </a:t>
            </a:r>
            <a:r>
              <a:rPr lang="en-GB" dirty="0" smtClean="0"/>
              <a:t>of </a:t>
            </a:r>
            <a:r>
              <a:rPr lang="en-GB" dirty="0" smtClean="0"/>
              <a:t>Social Statistics and Demography</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Intervention options</a:t>
            </a:r>
            <a:endParaRPr lang="en-GB" b="1" dirty="0"/>
          </a:p>
        </p:txBody>
      </p:sp>
      <p:sp>
        <p:nvSpPr>
          <p:cNvPr id="3" name="Content Placeholder 2"/>
          <p:cNvSpPr>
            <a:spLocks noGrp="1"/>
          </p:cNvSpPr>
          <p:nvPr>
            <p:ph idx="1"/>
          </p:nvPr>
        </p:nvSpPr>
        <p:spPr/>
        <p:txBody>
          <a:bodyPr>
            <a:normAutofit fontScale="85000" lnSpcReduction="20000"/>
          </a:bodyPr>
          <a:lstStyle/>
          <a:p>
            <a:r>
              <a:rPr lang="en-GB" dirty="0" smtClean="0"/>
              <a:t>Contextual interventions</a:t>
            </a:r>
          </a:p>
          <a:p>
            <a:pPr lvl="1"/>
            <a:r>
              <a:rPr lang="en-GB" dirty="0" smtClean="0"/>
              <a:t>School meals, physical education</a:t>
            </a:r>
          </a:p>
          <a:p>
            <a:pPr lvl="1"/>
            <a:r>
              <a:rPr lang="en-GB" dirty="0" smtClean="0"/>
              <a:t>Pricing and availability of fatty foods</a:t>
            </a:r>
          </a:p>
          <a:p>
            <a:pPr lvl="1"/>
            <a:r>
              <a:rPr lang="en-GB" dirty="0" smtClean="0"/>
              <a:t>Urban planning and transport arrangements</a:t>
            </a:r>
          </a:p>
          <a:p>
            <a:r>
              <a:rPr lang="en-GB" dirty="0" smtClean="0"/>
              <a:t>Community and social interventions</a:t>
            </a:r>
          </a:p>
          <a:p>
            <a:pPr lvl="1"/>
            <a:r>
              <a:rPr lang="en-GB" dirty="0" smtClean="0"/>
              <a:t>Fitness and sport promotion: clubs</a:t>
            </a:r>
          </a:p>
          <a:p>
            <a:pPr lvl="1"/>
            <a:r>
              <a:rPr lang="en-GB" dirty="0" smtClean="0"/>
              <a:t>Obesity as a preventable illness</a:t>
            </a:r>
          </a:p>
          <a:p>
            <a:r>
              <a:rPr lang="en-GB" dirty="0" smtClean="0"/>
              <a:t>Individual</a:t>
            </a:r>
          </a:p>
          <a:p>
            <a:pPr lvl="1"/>
            <a:r>
              <a:rPr lang="en-GB" dirty="0" smtClean="0"/>
              <a:t>Diet and exercise</a:t>
            </a:r>
          </a:p>
          <a:p>
            <a:pPr lvl="1"/>
            <a:r>
              <a:rPr lang="en-GB" dirty="0" smtClean="0"/>
              <a:t>Weight watchers and the like...</a:t>
            </a:r>
            <a:endParaRPr lang="en-GB" dirty="0" smtClean="0"/>
          </a:p>
          <a:p>
            <a:pPr lvl="1"/>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764704"/>
            <a:ext cx="7200478" cy="792634"/>
          </a:xfrm>
        </p:spPr>
        <p:txBody>
          <a:bodyPr>
            <a:normAutofit fontScale="90000"/>
          </a:bodyPr>
          <a:lstStyle/>
          <a:p>
            <a:r>
              <a:rPr lang="en-GB" b="1" dirty="0" smtClean="0"/>
              <a:t>Small Steps. Big Rewards. </a:t>
            </a:r>
            <a:r>
              <a:rPr lang="en-GB" b="1" dirty="0" smtClean="0"/>
              <a:t/>
            </a:r>
            <a:br>
              <a:rPr lang="en-GB" b="1" dirty="0" smtClean="0"/>
            </a:br>
            <a:r>
              <a:rPr lang="en-GB" b="1" dirty="0" smtClean="0"/>
              <a:t>A GAME </a:t>
            </a:r>
            <a:r>
              <a:rPr lang="en-GB" b="1" dirty="0" smtClean="0"/>
              <a:t>PLAN to Prevent Type 2 </a:t>
            </a:r>
            <a:r>
              <a:rPr lang="en-GB" b="1" dirty="0" smtClean="0"/>
              <a:t>Diabetes</a:t>
            </a:r>
            <a:endParaRPr lang="en-GB" dirty="0"/>
          </a:p>
        </p:txBody>
      </p:sp>
      <p:sp>
        <p:nvSpPr>
          <p:cNvPr id="3" name="Content Placeholder 2"/>
          <p:cNvSpPr>
            <a:spLocks noGrp="1"/>
          </p:cNvSpPr>
          <p:nvPr>
            <p:ph idx="1"/>
          </p:nvPr>
        </p:nvSpPr>
        <p:spPr>
          <a:xfrm>
            <a:off x="323850" y="2492895"/>
            <a:ext cx="8496300" cy="3322117"/>
          </a:xfrm>
        </p:spPr>
        <p:txBody>
          <a:bodyPr/>
          <a:lstStyle/>
          <a:p>
            <a:r>
              <a:rPr lang="en-GB" dirty="0" smtClean="0"/>
              <a:t>Diabetes prevention and management c.f. Obesity directly</a:t>
            </a:r>
          </a:p>
          <a:p>
            <a:r>
              <a:rPr lang="en-GB" dirty="0" smtClean="0"/>
              <a:t>GAME PLAN</a:t>
            </a:r>
          </a:p>
          <a:p>
            <a:pPr lvl="1"/>
            <a:r>
              <a:rPr lang="en-GB" dirty="0" smtClean="0"/>
              <a:t>50 small steps, not a single intervention (e.g. Weight Watchers)</a:t>
            </a:r>
          </a:p>
          <a:p>
            <a:r>
              <a:rPr lang="en-GB" dirty="0" smtClean="0"/>
              <a:t>Food and activity tracker</a:t>
            </a:r>
          </a:p>
          <a:p>
            <a:r>
              <a:rPr lang="en-GB" dirty="0" smtClean="0"/>
              <a:t>Fat and calorie counter</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Scientific evidence</a:t>
            </a:r>
            <a:endParaRPr lang="en-GB" b="1" dirty="0"/>
          </a:p>
        </p:txBody>
      </p:sp>
      <p:sp>
        <p:nvSpPr>
          <p:cNvPr id="3" name="Content Placeholder 2"/>
          <p:cNvSpPr>
            <a:spLocks noGrp="1"/>
          </p:cNvSpPr>
          <p:nvPr>
            <p:ph idx="1"/>
          </p:nvPr>
        </p:nvSpPr>
        <p:spPr/>
        <p:txBody>
          <a:bodyPr>
            <a:normAutofit fontScale="85000" lnSpcReduction="10000"/>
          </a:bodyPr>
          <a:lstStyle/>
          <a:p>
            <a:pPr>
              <a:buNone/>
            </a:pPr>
            <a:r>
              <a:rPr lang="en-GB" i="1" dirty="0" smtClean="0"/>
              <a:t>The Diabetes Prevention Program (DPP) was a major clinical trial, or research study, aimed at </a:t>
            </a:r>
            <a:r>
              <a:rPr lang="en-GB" i="1" dirty="0" smtClean="0"/>
              <a:t> discovering </a:t>
            </a:r>
            <a:r>
              <a:rPr lang="en-GB" i="1" dirty="0" smtClean="0"/>
              <a:t>whether either diet and exercise or the oral diabetes drug metformin could prevent </a:t>
            </a:r>
            <a:r>
              <a:rPr lang="en-GB" i="1" dirty="0" smtClean="0"/>
              <a:t> or </a:t>
            </a:r>
            <a:r>
              <a:rPr lang="en-GB" i="1" dirty="0" smtClean="0"/>
              <a:t>delay the onset of type </a:t>
            </a:r>
            <a:r>
              <a:rPr lang="en-GB" i="1" dirty="0" smtClean="0"/>
              <a:t>2 </a:t>
            </a:r>
            <a:r>
              <a:rPr lang="en-GB" i="1" dirty="0" smtClean="0"/>
              <a:t>diabetes in people with impaired glucose tolerance (IGT</a:t>
            </a:r>
            <a:r>
              <a:rPr lang="en-GB" i="1" dirty="0" smtClean="0"/>
              <a:t>).</a:t>
            </a:r>
          </a:p>
          <a:p>
            <a:pPr>
              <a:buNone/>
            </a:pPr>
            <a:endParaRPr lang="en-GB" i="1" dirty="0" smtClean="0"/>
          </a:p>
          <a:p>
            <a:pPr>
              <a:buNone/>
            </a:pPr>
            <a:r>
              <a:rPr lang="en-GB" i="1" dirty="0" smtClean="0"/>
              <a:t>The </a:t>
            </a:r>
            <a:r>
              <a:rPr lang="en-GB" i="1" dirty="0" smtClean="0"/>
              <a:t>DPP found that over the three years of the study, diet and </a:t>
            </a:r>
            <a:r>
              <a:rPr lang="en-GB" i="1" dirty="0" smtClean="0"/>
              <a:t>exercise </a:t>
            </a:r>
            <a:r>
              <a:rPr lang="en-GB" i="1" dirty="0" smtClean="0"/>
              <a:t>sharply reduced the chances that a person with IGT would develop diabetes. </a:t>
            </a:r>
            <a:r>
              <a:rPr lang="en-GB" i="1" dirty="0" smtClean="0"/>
              <a:t>Metformin </a:t>
            </a:r>
            <a:r>
              <a:rPr lang="en-GB" i="1" dirty="0" smtClean="0"/>
              <a:t>also </a:t>
            </a:r>
            <a:r>
              <a:rPr lang="en-GB" i="1" dirty="0" smtClean="0"/>
              <a:t>reduced </a:t>
            </a:r>
            <a:r>
              <a:rPr lang="en-GB" i="1" dirty="0" smtClean="0"/>
              <a:t>risk, although less dramatically. The DPP resolved these questions so </a:t>
            </a:r>
            <a:r>
              <a:rPr lang="en-GB" i="1" dirty="0" smtClean="0"/>
              <a:t>quickly </a:t>
            </a:r>
            <a:r>
              <a:rPr lang="en-GB" i="1" dirty="0" smtClean="0"/>
              <a:t>that, on the advice of an external monitoring board, the program was halted a year early. </a:t>
            </a:r>
          </a:p>
          <a:p>
            <a:pPr>
              <a:buNone/>
            </a:pPr>
            <a:r>
              <a:rPr lang="en-GB" i="1" u="sng" dirty="0" smtClean="0"/>
              <a:t>New England J of Med </a:t>
            </a:r>
            <a:r>
              <a:rPr lang="en-GB" i="1" dirty="0" smtClean="0"/>
              <a:t>February </a:t>
            </a:r>
            <a:r>
              <a:rPr lang="en-GB" i="1" dirty="0" smtClean="0"/>
              <a:t>7, </a:t>
            </a:r>
            <a:r>
              <a:rPr lang="en-GB" i="1" dirty="0" smtClean="0"/>
              <a:t>2002</a:t>
            </a:r>
            <a:endParaRPr lang="en-GB" i="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p:txBody>
      </p:sp>
      <p:pic>
        <p:nvPicPr>
          <p:cNvPr id="30721" name="Picture 1"/>
          <p:cNvPicPr>
            <a:picLocks noChangeAspect="1" noChangeArrowheads="1"/>
          </p:cNvPicPr>
          <p:nvPr/>
        </p:nvPicPr>
        <p:blipFill>
          <a:blip r:embed="rId2" cstate="print"/>
          <a:srcRect/>
          <a:stretch>
            <a:fillRect/>
          </a:stretch>
        </p:blipFill>
        <p:spPr bwMode="auto">
          <a:xfrm>
            <a:off x="323528" y="1700808"/>
            <a:ext cx="7992888" cy="4752528"/>
          </a:xfrm>
          <a:prstGeom prst="rect">
            <a:avLst/>
          </a:prstGeom>
          <a:noFill/>
          <a:ln w="9525">
            <a:noFill/>
            <a:miter lim="800000"/>
            <a:headEnd/>
            <a:tailEnd/>
          </a:ln>
        </p:spPr>
      </p:pic>
      <p:pic>
        <p:nvPicPr>
          <p:cNvPr id="30722" name="Picture 2"/>
          <p:cNvPicPr>
            <a:picLocks noChangeAspect="1" noChangeArrowheads="1"/>
          </p:cNvPicPr>
          <p:nvPr/>
        </p:nvPicPr>
        <p:blipFill>
          <a:blip r:embed="rId3" cstate="print"/>
          <a:srcRect/>
          <a:stretch>
            <a:fillRect/>
          </a:stretch>
        </p:blipFill>
        <p:spPr bwMode="auto">
          <a:xfrm>
            <a:off x="323528" y="332656"/>
            <a:ext cx="8568951" cy="113994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b="1" dirty="0" smtClean="0"/>
              <a:t>10-year follow-up of diabetes incidence and weight loss in the Diabetes Prevention Program Outcomes </a:t>
            </a:r>
            <a:r>
              <a:rPr lang="en-GB" sz="2800" b="1" dirty="0" smtClean="0"/>
              <a:t>Study</a:t>
            </a:r>
            <a:endParaRPr lang="en-GB" sz="2800" dirty="0"/>
          </a:p>
        </p:txBody>
      </p:sp>
      <p:sp>
        <p:nvSpPr>
          <p:cNvPr id="3" name="Content Placeholder 2"/>
          <p:cNvSpPr>
            <a:spLocks noGrp="1"/>
          </p:cNvSpPr>
          <p:nvPr>
            <p:ph idx="1"/>
          </p:nvPr>
        </p:nvSpPr>
        <p:spPr>
          <a:xfrm>
            <a:off x="179512" y="2564904"/>
            <a:ext cx="8496300" cy="4114800"/>
          </a:xfrm>
        </p:spPr>
        <p:txBody>
          <a:bodyPr>
            <a:normAutofit fontScale="70000" lnSpcReduction="20000"/>
          </a:bodyPr>
          <a:lstStyle/>
          <a:p>
            <a:r>
              <a:rPr lang="en-GB" dirty="0" smtClean="0"/>
              <a:t>During the 10·0-year (IQR 9·0—10·5) follow-up since randomisation to DPP, the original lifestyle group lost, then partly regained weight. The modest weight loss with metformin was maintained. </a:t>
            </a:r>
          </a:p>
          <a:p>
            <a:r>
              <a:rPr lang="en-GB" dirty="0" smtClean="0"/>
              <a:t>Diabetes incidence rates during the DPP were 4·8 cases per 100 person-years (95% CI 4·1—5·7) in the intensive lifestyle intervention group, 7·8 (6·8—8·8) in the metformin group, and 11·0 (9·8—12·3) in the placebo group. </a:t>
            </a:r>
          </a:p>
          <a:p>
            <a:r>
              <a:rPr lang="en-GB" dirty="0" smtClean="0"/>
              <a:t>Diabetes incidence rates in this follow-up study were similar between treatment groups: 5·9 per 100 person-years (5·1—6·8) for lifestyle, 4·9 (4·2—5·7) for metformin, and 5·6 (4·8—6·5) for placebo. </a:t>
            </a:r>
          </a:p>
          <a:p>
            <a:r>
              <a:rPr lang="en-GB" dirty="0" smtClean="0"/>
              <a:t>Diabetes incidence in the 10 years since DPP randomisation was reduced by 34% (24—42) in the lifestyle group and 18% (7—28) in the metformin group compared with placebo.</a:t>
            </a:r>
          </a:p>
          <a:p>
            <a:endParaRPr lang="en-GB" dirty="0" smtClean="0"/>
          </a:p>
          <a:p>
            <a:r>
              <a:rPr lang="en-GB" i="1" dirty="0" smtClean="0"/>
              <a:t>The Lancet, </a:t>
            </a:r>
            <a:r>
              <a:rPr lang="en-GB" i="1" dirty="0" smtClean="0">
                <a:hlinkClick r:id="rId2"/>
              </a:rPr>
              <a:t>Volume </a:t>
            </a:r>
            <a:r>
              <a:rPr lang="en-GB" i="1" dirty="0" smtClean="0">
                <a:hlinkClick r:id="rId2"/>
              </a:rPr>
              <a:t>374 (9702)</a:t>
            </a:r>
            <a:r>
              <a:rPr lang="en-GB" i="1" dirty="0" smtClean="0"/>
              <a:t>:1677 </a:t>
            </a:r>
            <a:r>
              <a:rPr lang="en-GB" i="1" dirty="0" smtClean="0"/>
              <a:t>- 1686, 14 November 2009</a:t>
            </a:r>
            <a:endParaRPr lang="en-GB" i="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t>Study design: Phase 1</a:t>
            </a:r>
            <a:endParaRPr lang="en-GB" sz="3600" b="1" dirty="0"/>
          </a:p>
        </p:txBody>
      </p:sp>
      <p:sp>
        <p:nvSpPr>
          <p:cNvPr id="3" name="Content Placeholder 2"/>
          <p:cNvSpPr>
            <a:spLocks noGrp="1"/>
          </p:cNvSpPr>
          <p:nvPr>
            <p:ph idx="1"/>
          </p:nvPr>
        </p:nvSpPr>
        <p:spPr/>
        <p:txBody>
          <a:bodyPr>
            <a:normAutofit fontScale="92500" lnSpcReduction="20000"/>
          </a:bodyPr>
          <a:lstStyle/>
          <a:p>
            <a:r>
              <a:rPr lang="en-US" dirty="0" smtClean="0"/>
              <a:t>Since this is a community study and not clinic or hospital based, we shall select our participants from the population of 3200 women already enrolled in the WHSA and for whom we have prior health information</a:t>
            </a:r>
            <a:r>
              <a:rPr lang="en-US" dirty="0" smtClean="0"/>
              <a:t>.</a:t>
            </a:r>
          </a:p>
          <a:p>
            <a:r>
              <a:rPr lang="en-US" dirty="0" smtClean="0"/>
              <a:t> This </a:t>
            </a:r>
            <a:r>
              <a:rPr lang="en-US" dirty="0" smtClean="0"/>
              <a:t>will make the identification of those most at risk simpler.  </a:t>
            </a:r>
            <a:endParaRPr lang="en-US" dirty="0" smtClean="0"/>
          </a:p>
          <a:p>
            <a:pPr fontAlgn="t"/>
            <a:r>
              <a:rPr lang="en-US" dirty="0" smtClean="0"/>
              <a:t>To </a:t>
            </a:r>
            <a:r>
              <a:rPr lang="en-US" dirty="0" smtClean="0"/>
              <a:t>select the at-risk women, we shall stratify the EAs by socio-economic status (variables taken from the 2000 census) in which the WHSA women live and identify 20 women in each of 6 contrasting communities defined as follows</a:t>
            </a:r>
            <a:r>
              <a:rPr lang="en-US" dirty="0" smtClean="0"/>
              <a:t>:</a:t>
            </a:r>
            <a:endParaRPr lang="en-GB" dirty="0" smtClean="0"/>
          </a:p>
          <a:p>
            <a:pPr lvl="1" fontAlgn="t"/>
            <a:r>
              <a:rPr lang="en-GB" dirty="0" smtClean="0"/>
              <a:t>Ethnicity – language group</a:t>
            </a:r>
          </a:p>
          <a:p>
            <a:pPr lvl="1" fontAlgn="t"/>
            <a:r>
              <a:rPr lang="en-GB" dirty="0" smtClean="0"/>
              <a:t>Socio-economic status of the </a:t>
            </a:r>
            <a:r>
              <a:rPr lang="en-GB" dirty="0" smtClean="0"/>
              <a:t>neighbourhood</a:t>
            </a:r>
            <a:endParaRPr lang="en-GB"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fontAlgn="t"/>
            <a:endParaRPr lang="en-GB"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Community strategy</a:t>
            </a:r>
            <a:endParaRPr lang="en-GB" b="1" dirty="0"/>
          </a:p>
        </p:txBody>
      </p:sp>
      <p:sp>
        <p:nvSpPr>
          <p:cNvPr id="3" name="Content Placeholder 2"/>
          <p:cNvSpPr>
            <a:spLocks noGrp="1"/>
          </p:cNvSpPr>
          <p:nvPr>
            <p:ph idx="1"/>
          </p:nvPr>
        </p:nvSpPr>
        <p:spPr/>
        <p:txBody>
          <a:bodyPr>
            <a:normAutofit fontScale="92500" lnSpcReduction="10000"/>
          </a:bodyPr>
          <a:lstStyle/>
          <a:p>
            <a:r>
              <a:rPr lang="en-US" dirty="0" smtClean="0"/>
              <a:t>In each </a:t>
            </a:r>
            <a:r>
              <a:rPr lang="en-US" dirty="0" smtClean="0"/>
              <a:t>neighbourhood, </a:t>
            </a:r>
            <a:r>
              <a:rPr lang="en-US" dirty="0" smtClean="0"/>
              <a:t>identify </a:t>
            </a:r>
            <a:r>
              <a:rPr lang="en-US" dirty="0" smtClean="0"/>
              <a:t>the most active relevant civil society </a:t>
            </a:r>
            <a:r>
              <a:rPr lang="en-US" dirty="0" smtClean="0"/>
              <a:t>actors.</a:t>
            </a:r>
          </a:p>
          <a:p>
            <a:r>
              <a:rPr lang="en-US" dirty="0" smtClean="0"/>
              <a:t>Some </a:t>
            </a:r>
            <a:r>
              <a:rPr lang="en-US" dirty="0" smtClean="0"/>
              <a:t>may be church or mosque based groups but the investigators have already worked with associations such as the Mothers and Baby Clubs, the Nima-Mamobi-Newtown Human Rights City initiative and have been supported by city councillors known as Assemblymen and Women who are elected to the Accra Metropolitan Area Council.  </a:t>
            </a:r>
            <a:endParaRPr lang="en-US" dirty="0" smtClean="0"/>
          </a:p>
          <a:p>
            <a:r>
              <a:rPr lang="en-US" dirty="0" smtClean="0"/>
              <a:t>Focus </a:t>
            </a:r>
            <a:r>
              <a:rPr lang="en-US" dirty="0" smtClean="0"/>
              <a:t>groups to obtain general reactions to the ‘Power to Prevent’ approach and then after adaptation, translate the materials into the three main languages</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Key qualitative research</a:t>
            </a:r>
            <a:endParaRPr lang="en-GB" b="1" dirty="0"/>
          </a:p>
        </p:txBody>
      </p:sp>
      <p:sp>
        <p:nvSpPr>
          <p:cNvPr id="3" name="Content Placeholder 2"/>
          <p:cNvSpPr>
            <a:spLocks noGrp="1"/>
          </p:cNvSpPr>
          <p:nvPr>
            <p:ph idx="1"/>
          </p:nvPr>
        </p:nvSpPr>
        <p:spPr/>
        <p:txBody>
          <a:bodyPr/>
          <a:lstStyle/>
          <a:p>
            <a:r>
              <a:rPr lang="en-GB" dirty="0" smtClean="0"/>
              <a:t>More information about food groups, food intake, portion sizes and ingredients (already begun).</a:t>
            </a:r>
          </a:p>
          <a:p>
            <a:r>
              <a:rPr lang="en-GB" dirty="0" smtClean="0"/>
              <a:t>From exhaustive list of Small Steps, agree on the (less than 50!) that would form the menu offered to community groups of women.</a:t>
            </a:r>
          </a:p>
          <a:p>
            <a:r>
              <a:rPr lang="en-GB" dirty="0" smtClean="0"/>
              <a:t>Develop diaries with language accessible to women from different language groups</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Enrollment and follow-up</a:t>
            </a:r>
            <a:endParaRPr lang="en-GB" b="1" dirty="0"/>
          </a:p>
        </p:txBody>
      </p:sp>
      <p:sp>
        <p:nvSpPr>
          <p:cNvPr id="3" name="Content Placeholder 2"/>
          <p:cNvSpPr>
            <a:spLocks noGrp="1"/>
          </p:cNvSpPr>
          <p:nvPr>
            <p:ph idx="1"/>
          </p:nvPr>
        </p:nvSpPr>
        <p:spPr/>
        <p:txBody>
          <a:bodyPr>
            <a:normAutofit fontScale="85000" lnSpcReduction="20000"/>
          </a:bodyPr>
          <a:lstStyle/>
          <a:p>
            <a:r>
              <a:rPr lang="en-GB" dirty="0" smtClean="0"/>
              <a:t>Women </a:t>
            </a:r>
            <a:r>
              <a:rPr lang="en-GB" dirty="0" smtClean="0"/>
              <a:t>enrolled </a:t>
            </a:r>
            <a:r>
              <a:rPr lang="en-GB" dirty="0" smtClean="0"/>
              <a:t>and held in the program for 3 months.  </a:t>
            </a:r>
            <a:endParaRPr lang="en-GB" dirty="0" smtClean="0"/>
          </a:p>
          <a:p>
            <a:r>
              <a:rPr lang="en-GB" dirty="0" smtClean="0"/>
              <a:t>Record </a:t>
            </a:r>
            <a:r>
              <a:rPr lang="en-GB" dirty="0" smtClean="0"/>
              <a:t>which </a:t>
            </a:r>
            <a:r>
              <a:rPr lang="en-GB" dirty="0" smtClean="0"/>
              <a:t>behaviours </a:t>
            </a:r>
            <a:r>
              <a:rPr lang="en-GB" dirty="0" smtClean="0"/>
              <a:t>are most readily adopted and record blood pressure, weights, heart rate, and waist and hip measurements for all the participating women.  </a:t>
            </a:r>
            <a:endParaRPr lang="en-GB" dirty="0" smtClean="0"/>
          </a:p>
          <a:p>
            <a:r>
              <a:rPr lang="en-GB" dirty="0" smtClean="0"/>
              <a:t>At </a:t>
            </a:r>
            <a:r>
              <a:rPr lang="en-GB" dirty="0" smtClean="0"/>
              <a:t>the end of 3 months, </a:t>
            </a:r>
            <a:r>
              <a:rPr lang="en-GB" dirty="0" smtClean="0"/>
              <a:t>new focus </a:t>
            </a:r>
            <a:r>
              <a:rPr lang="en-GB" dirty="0" smtClean="0"/>
              <a:t>groups to gather the women’s reactions to the interventions.  </a:t>
            </a:r>
            <a:endParaRPr lang="en-GB" dirty="0" smtClean="0"/>
          </a:p>
          <a:p>
            <a:r>
              <a:rPr lang="en-GB" dirty="0" smtClean="0"/>
              <a:t>The </a:t>
            </a:r>
            <a:r>
              <a:rPr lang="en-GB" dirty="0" smtClean="0"/>
              <a:t>Ghana School of Public Health </a:t>
            </a:r>
            <a:r>
              <a:rPr lang="en-GB" dirty="0" smtClean="0"/>
              <a:t>to convene </a:t>
            </a:r>
            <a:r>
              <a:rPr lang="en-GB" dirty="0" smtClean="0"/>
              <a:t>a meeting of stakeholders (Ghana Health Services and the leading NGOs able to take on the program themselves) and make recommendations for next steps. </a:t>
            </a:r>
            <a:endParaRPr lang="en-GB" dirty="0" smtClean="0"/>
          </a:p>
          <a:p>
            <a:r>
              <a:rPr lang="en-GB" dirty="0" smtClean="0"/>
              <a:t>B</a:t>
            </a:r>
            <a:r>
              <a:rPr lang="en-GB" dirty="0" smtClean="0"/>
              <a:t>asis </a:t>
            </a:r>
            <a:r>
              <a:rPr lang="en-GB" dirty="0" smtClean="0"/>
              <a:t>for </a:t>
            </a:r>
            <a:r>
              <a:rPr lang="en-GB" dirty="0" smtClean="0"/>
              <a:t>full-scale </a:t>
            </a:r>
            <a:r>
              <a:rPr lang="en-GB" dirty="0" smtClean="0"/>
              <a:t>trial of the approach to a much larger set of at-risk women.</a:t>
            </a:r>
          </a:p>
          <a:p>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260648"/>
            <a:ext cx="6624414" cy="1296690"/>
          </a:xfrm>
        </p:spPr>
        <p:txBody>
          <a:bodyPr>
            <a:normAutofit/>
          </a:bodyPr>
          <a:lstStyle/>
          <a:p>
            <a:r>
              <a:rPr lang="en-GB" b="1" dirty="0" smtClean="0"/>
              <a:t>Examples of the 50 or so steps used in the US trials</a:t>
            </a:r>
            <a:endParaRPr lang="en-GB" b="1" dirty="0"/>
          </a:p>
        </p:txBody>
      </p:sp>
      <p:sp>
        <p:nvSpPr>
          <p:cNvPr id="3" name="Content Placeholder 2"/>
          <p:cNvSpPr>
            <a:spLocks noGrp="1"/>
          </p:cNvSpPr>
          <p:nvPr>
            <p:ph idx="1"/>
          </p:nvPr>
        </p:nvSpPr>
        <p:spPr>
          <a:xfrm>
            <a:off x="323528" y="1700808"/>
            <a:ext cx="8496300" cy="4824536"/>
          </a:xfrm>
        </p:spPr>
        <p:txBody>
          <a:bodyPr>
            <a:noAutofit/>
          </a:bodyPr>
          <a:lstStyle/>
          <a:p>
            <a:r>
              <a:rPr lang="en-GB" sz="1400" b="1" dirty="0" smtClean="0"/>
              <a:t>Reduce Portion Sizes</a:t>
            </a:r>
            <a:endParaRPr lang="en-GB" sz="1400" dirty="0" smtClean="0"/>
          </a:p>
          <a:p>
            <a:r>
              <a:rPr lang="en-GB" sz="1400" b="1" i="1" dirty="0" smtClean="0"/>
              <a:t>Put less on your plate, Nate.</a:t>
            </a:r>
            <a:endParaRPr lang="en-GB" sz="1400" dirty="0" smtClean="0"/>
          </a:p>
          <a:p>
            <a:r>
              <a:rPr lang="en-GB" sz="1400" dirty="0" smtClean="0"/>
              <a:t>1. Drink a large glass of water 10 minutes before your meal so you feel less hungry.</a:t>
            </a:r>
          </a:p>
          <a:p>
            <a:r>
              <a:rPr lang="en-GB" sz="1400" dirty="0" smtClean="0"/>
              <a:t>2. Keep meat, chicken, turkey, and fish portions to about 3 ounces.</a:t>
            </a:r>
          </a:p>
          <a:p>
            <a:r>
              <a:rPr lang="en-GB" sz="1400" b="1" i="1" dirty="0" smtClean="0"/>
              <a:t>Eat a small meal, Lucille.</a:t>
            </a:r>
            <a:endParaRPr lang="en-GB" sz="1400" dirty="0" smtClean="0"/>
          </a:p>
          <a:p>
            <a:r>
              <a:rPr lang="en-GB" sz="1400" dirty="0" smtClean="0"/>
              <a:t>4. Use teaspoons, salad forks, or child-size forks, spoons, and knives to help you take smaller bites and eat less.</a:t>
            </a:r>
          </a:p>
          <a:p>
            <a:r>
              <a:rPr lang="en-GB" sz="1400" dirty="0" smtClean="0"/>
              <a:t>5. Make less food look like more by serving your meal on a salad or breakfast plate.</a:t>
            </a:r>
          </a:p>
          <a:p>
            <a:r>
              <a:rPr lang="en-GB" sz="1400" b="1" dirty="0" smtClean="0"/>
              <a:t>How much should I eat?</a:t>
            </a:r>
            <a:endParaRPr lang="en-GB" sz="1400" dirty="0" smtClean="0"/>
          </a:p>
          <a:p>
            <a:r>
              <a:rPr lang="en-GB" sz="1400" dirty="0" smtClean="0"/>
              <a:t>Try filling your plate like this:</a:t>
            </a:r>
          </a:p>
          <a:p>
            <a:pPr lvl="0"/>
            <a:r>
              <a:rPr lang="en-GB" sz="1400" dirty="0" smtClean="0"/>
              <a:t>1/4 protein</a:t>
            </a:r>
          </a:p>
          <a:p>
            <a:pPr lvl="0"/>
            <a:r>
              <a:rPr lang="en-GB" sz="1400" dirty="0" smtClean="0"/>
              <a:t>1/4 grains</a:t>
            </a:r>
          </a:p>
          <a:p>
            <a:pPr lvl="0"/>
            <a:r>
              <a:rPr lang="en-GB" sz="1400" dirty="0" smtClean="0"/>
              <a:t>1/2 vegetables and fruit</a:t>
            </a:r>
          </a:p>
          <a:p>
            <a:pPr lvl="0"/>
            <a:r>
              <a:rPr lang="en-GB" sz="1400" dirty="0" smtClean="0"/>
              <a:t>dairy (low-fat or skim milk</a:t>
            </a:r>
            <a:r>
              <a:rPr lang="en-GB" sz="1400" dirty="0" smtClean="0"/>
              <a:t>)</a:t>
            </a:r>
            <a:endParaRPr lang="en-GB"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The Broad Outlines of the Problem</a:t>
            </a:r>
            <a:endParaRPr lang="en-GB" b="1" dirty="0"/>
          </a:p>
        </p:txBody>
      </p:sp>
      <p:sp>
        <p:nvSpPr>
          <p:cNvPr id="3" name="Content Placeholder 2"/>
          <p:cNvSpPr>
            <a:spLocks noGrp="1"/>
          </p:cNvSpPr>
          <p:nvPr>
            <p:ph idx="1"/>
          </p:nvPr>
        </p:nvSpPr>
        <p:spPr/>
        <p:txBody>
          <a:bodyPr>
            <a:normAutofit/>
          </a:bodyPr>
          <a:lstStyle/>
          <a:p>
            <a:r>
              <a:rPr lang="en-GB" dirty="0" smtClean="0"/>
              <a:t>At much lower income levels, obesity is equally common in many African urban populations</a:t>
            </a:r>
          </a:p>
          <a:p>
            <a:r>
              <a:rPr lang="en-GB" dirty="0" smtClean="0"/>
              <a:t>The rates of obesity are higher everywhere for women</a:t>
            </a:r>
          </a:p>
          <a:p>
            <a:r>
              <a:rPr lang="en-GB" dirty="0" smtClean="0"/>
              <a:t>Adult obesity and childhood under-nutrition exists side by side</a:t>
            </a:r>
          </a:p>
          <a:p>
            <a:r>
              <a:rPr lang="en-GB" dirty="0" smtClean="0"/>
              <a:t>Dietary change and increased exercise regimens are more difficult in lower income societies</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98178"/>
          </a:xfrm>
        </p:spPr>
        <p:txBody>
          <a:bodyPr>
            <a:normAutofit fontScale="90000"/>
          </a:bodyPr>
          <a:lstStyle/>
          <a:p>
            <a:r>
              <a:rPr lang="en-GB" sz="3100" b="1" dirty="0" smtClean="0"/>
              <a:t>Move More Each Day</a:t>
            </a:r>
            <a:r>
              <a:rPr lang="en-GB" sz="3100" dirty="0" smtClean="0"/>
              <a:t/>
            </a:r>
            <a:br>
              <a:rPr lang="en-GB" sz="3100" dirty="0" smtClean="0"/>
            </a:br>
            <a:r>
              <a:rPr lang="en-GB" sz="3100" i="1" dirty="0" smtClean="0"/>
              <a:t>Find ways to be more active each day. Try to be active for at least 30 minutes, 5 days a week. </a:t>
            </a:r>
            <a:endParaRPr lang="en-GB" i="1" dirty="0"/>
          </a:p>
        </p:txBody>
      </p:sp>
      <p:sp>
        <p:nvSpPr>
          <p:cNvPr id="3" name="Content Placeholder 2"/>
          <p:cNvSpPr>
            <a:spLocks noGrp="1"/>
          </p:cNvSpPr>
          <p:nvPr>
            <p:ph idx="1"/>
          </p:nvPr>
        </p:nvSpPr>
        <p:spPr/>
        <p:txBody>
          <a:bodyPr>
            <a:normAutofit fontScale="77500" lnSpcReduction="20000"/>
          </a:bodyPr>
          <a:lstStyle/>
          <a:p>
            <a:endParaRPr lang="en-GB" b="1" i="1" dirty="0" smtClean="0"/>
          </a:p>
          <a:p>
            <a:r>
              <a:rPr lang="en-GB" dirty="0" smtClean="0"/>
              <a:t>Walking is a great way to get started and you can do it almost anywhere at any time. Bike riding, swimming, and dancing are also good ways to move more.</a:t>
            </a:r>
            <a:endParaRPr lang="en-GB" b="1" i="1" dirty="0" smtClean="0"/>
          </a:p>
          <a:p>
            <a:r>
              <a:rPr lang="en-GB" b="1" i="1" dirty="0" smtClean="0"/>
              <a:t>Dance </a:t>
            </a:r>
            <a:r>
              <a:rPr lang="en-GB" b="1" i="1" dirty="0" smtClean="0"/>
              <a:t>it away, Faye.</a:t>
            </a:r>
            <a:endParaRPr lang="en-GB" dirty="0" smtClean="0"/>
          </a:p>
          <a:p>
            <a:r>
              <a:rPr lang="en-GB" dirty="0" smtClean="0"/>
              <a:t>8. Show your kids the dances you used to do when you were their age.</a:t>
            </a:r>
          </a:p>
          <a:p>
            <a:r>
              <a:rPr lang="en-GB" b="1" i="1" dirty="0" smtClean="0"/>
              <a:t>Let's go, Flo.</a:t>
            </a:r>
            <a:endParaRPr lang="en-GB" dirty="0" smtClean="0"/>
          </a:p>
          <a:p>
            <a:r>
              <a:rPr lang="en-GB" dirty="0" smtClean="0"/>
              <a:t>11. Deliver a message in person to a co-worker instead of sending an e-mail.</a:t>
            </a:r>
          </a:p>
          <a:p>
            <a:r>
              <a:rPr lang="en-GB" dirty="0" smtClean="0"/>
              <a:t>12. Take the stairs to your office. Or take the stairs as far as you can, and then take the elevator the rest of the way.</a:t>
            </a:r>
          </a:p>
          <a:p>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19056" cy="1714202"/>
          </a:xfrm>
        </p:spPr>
        <p:txBody>
          <a:bodyPr>
            <a:noAutofit/>
          </a:bodyPr>
          <a:lstStyle/>
          <a:p>
            <a:pPr algn="l"/>
            <a:r>
              <a:rPr lang="en-GB" sz="2400" b="1" i="1" dirty="0" smtClean="0"/>
              <a:t>Choose to eat more vegetables, fruits, and whole grains. Cut back on high-fat foods like whole milk, cheeses, and fried foods. This will help you reduce the amount of fat and calories you take in each day</a:t>
            </a:r>
            <a:r>
              <a:rPr lang="en-GB" sz="2400" b="1" i="1" dirty="0" smtClean="0"/>
              <a:t>.</a:t>
            </a:r>
            <a:endParaRPr lang="en-GB" sz="2400" i="1" dirty="0"/>
          </a:p>
        </p:txBody>
      </p:sp>
      <p:sp>
        <p:nvSpPr>
          <p:cNvPr id="3" name="Content Placeholder 2"/>
          <p:cNvSpPr>
            <a:spLocks noGrp="1"/>
          </p:cNvSpPr>
          <p:nvPr>
            <p:ph idx="1"/>
          </p:nvPr>
        </p:nvSpPr>
        <p:spPr>
          <a:xfrm>
            <a:off x="457200" y="2564904"/>
            <a:ext cx="8229600" cy="3960440"/>
          </a:xfrm>
        </p:spPr>
        <p:txBody>
          <a:bodyPr>
            <a:normAutofit fontScale="62500" lnSpcReduction="20000"/>
          </a:bodyPr>
          <a:lstStyle/>
          <a:p>
            <a:r>
              <a:rPr lang="en-GB" b="1" i="1" dirty="0" smtClean="0"/>
              <a:t>Snack on a veggie, Reggie.</a:t>
            </a:r>
            <a:endParaRPr lang="en-GB" dirty="0" smtClean="0"/>
          </a:p>
          <a:p>
            <a:r>
              <a:rPr lang="en-GB" dirty="0" smtClean="0"/>
              <a:t>17. Buy a mix of vegetables when you go food shopping.</a:t>
            </a:r>
          </a:p>
          <a:p>
            <a:r>
              <a:rPr lang="en-GB" dirty="0" smtClean="0"/>
              <a:t>18. Choose veggie toppings like spinach, broccoli, and peppers for your pizza.</a:t>
            </a:r>
          </a:p>
          <a:p>
            <a:r>
              <a:rPr lang="en-GB" b="1" i="1" dirty="0" smtClean="0"/>
              <a:t>Cook with care, Claire.</a:t>
            </a:r>
            <a:endParaRPr lang="en-GB" dirty="0" smtClean="0"/>
          </a:p>
          <a:p>
            <a:r>
              <a:rPr lang="en-GB" dirty="0" smtClean="0"/>
              <a:t>22. Stir fry, broil, or bake with non-stick spray or low-salt broth. Cook with less oil and butter.</a:t>
            </a:r>
          </a:p>
          <a:p>
            <a:r>
              <a:rPr lang="en-GB" b="1" i="1" dirty="0" smtClean="0"/>
              <a:t>Cook in style, Kyle.</a:t>
            </a:r>
            <a:endParaRPr lang="en-GB" dirty="0" smtClean="0"/>
          </a:p>
          <a:p>
            <a:r>
              <a:rPr lang="en-GB" dirty="0" smtClean="0"/>
              <a:t>25. Cook with a mix of spices instead of salt.</a:t>
            </a:r>
          </a:p>
          <a:p>
            <a:r>
              <a:rPr lang="en-GB" dirty="0" smtClean="0"/>
              <a:t>26. Try different recipes for baking or broiling meat, chicken, and fish.</a:t>
            </a:r>
          </a:p>
          <a:p>
            <a:r>
              <a:rPr lang="en-GB" b="1" i="1" dirty="0" smtClean="0"/>
              <a:t>Eat healthy on the go, Jo.</a:t>
            </a:r>
            <a:endParaRPr lang="en-GB" dirty="0" smtClean="0"/>
          </a:p>
          <a:p>
            <a:r>
              <a:rPr lang="en-GB" dirty="0" smtClean="0"/>
              <a:t>29. Have a big vegetable salad with low-calorie salad dressing when eating out. Share your main dish with a friend or have the other half wrapped to go.</a:t>
            </a:r>
          </a:p>
          <a:p>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Drinking and snacking</a:t>
            </a:r>
            <a:endParaRPr lang="en-GB" b="1" dirty="0"/>
          </a:p>
        </p:txBody>
      </p:sp>
      <p:sp>
        <p:nvSpPr>
          <p:cNvPr id="3" name="Content Placeholder 2"/>
          <p:cNvSpPr>
            <a:spLocks noGrp="1"/>
          </p:cNvSpPr>
          <p:nvPr>
            <p:ph idx="1"/>
          </p:nvPr>
        </p:nvSpPr>
        <p:spPr>
          <a:xfrm>
            <a:off x="323850" y="1700212"/>
            <a:ext cx="8496300" cy="4897140"/>
          </a:xfrm>
        </p:spPr>
        <p:txBody>
          <a:bodyPr>
            <a:normAutofit fontScale="47500" lnSpcReduction="20000"/>
          </a:bodyPr>
          <a:lstStyle/>
          <a:p>
            <a:r>
              <a:rPr lang="en-GB" sz="3600" b="1" i="1" dirty="0" smtClean="0"/>
              <a:t>Rethink your drink, Linc.</a:t>
            </a:r>
            <a:endParaRPr lang="en-GB" sz="3600" dirty="0" smtClean="0"/>
          </a:p>
          <a:p>
            <a:r>
              <a:rPr lang="en-GB" sz="3600" dirty="0" smtClean="0"/>
              <a:t>33. Find a water bottle you really like (from a church or club event, </a:t>
            </a:r>
            <a:r>
              <a:rPr lang="en-GB" sz="3600" dirty="0" smtClean="0"/>
              <a:t>favourite </a:t>
            </a:r>
            <a:r>
              <a:rPr lang="en-GB" sz="3600" dirty="0" smtClean="0"/>
              <a:t>sports team, etc.) and drink water from it every day.</a:t>
            </a:r>
          </a:p>
          <a:p>
            <a:r>
              <a:rPr lang="en-GB" sz="3600" b="1" i="1" dirty="0" smtClean="0"/>
              <a:t>Eat smart, Bart.</a:t>
            </a:r>
            <a:endParaRPr lang="en-GB" sz="3600" dirty="0" smtClean="0"/>
          </a:p>
          <a:p>
            <a:r>
              <a:rPr lang="en-GB" sz="3600" dirty="0" smtClean="0"/>
              <a:t>37. Eat foods made from whole grains every day, such as whole wheat bread, brown rice, oats, and whole grain corn.</a:t>
            </a:r>
          </a:p>
          <a:p>
            <a:r>
              <a:rPr lang="en-GB" sz="3600" dirty="0" smtClean="0"/>
              <a:t>42. Eat a healthy snack or meal before shopping for food. Do not shop on an empty stomach.</a:t>
            </a:r>
          </a:p>
          <a:p>
            <a:r>
              <a:rPr lang="en-GB" sz="3600" b="1" i="1" dirty="0" smtClean="0"/>
              <a:t>Keep track, Jack.</a:t>
            </a:r>
            <a:endParaRPr lang="en-GB" sz="3600" dirty="0" smtClean="0"/>
          </a:p>
          <a:p>
            <a:r>
              <a:rPr lang="en-GB" sz="3600" dirty="0" smtClean="0"/>
              <a:t>44. Make a list of food you need to buy before you go to the store.</a:t>
            </a:r>
          </a:p>
          <a:p>
            <a:r>
              <a:rPr lang="en-GB" sz="3600" b="1" i="1" dirty="0" smtClean="0"/>
              <a:t>Read the label, Mabel.</a:t>
            </a:r>
            <a:endParaRPr lang="en-GB" sz="3600" dirty="0" smtClean="0"/>
          </a:p>
          <a:p>
            <a:r>
              <a:rPr lang="en-GB" sz="3600" dirty="0" smtClean="0"/>
              <a:t>46. Compare food labels on packages.</a:t>
            </a:r>
          </a:p>
          <a:p>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Risks and expectations</a:t>
            </a:r>
            <a:endParaRPr lang="en-GB" b="1" dirty="0"/>
          </a:p>
        </p:txBody>
      </p:sp>
      <p:sp>
        <p:nvSpPr>
          <p:cNvPr id="3" name="Content Placeholder 2"/>
          <p:cNvSpPr>
            <a:spLocks noGrp="1"/>
          </p:cNvSpPr>
          <p:nvPr>
            <p:ph idx="1"/>
          </p:nvPr>
        </p:nvSpPr>
        <p:spPr/>
        <p:txBody>
          <a:bodyPr>
            <a:normAutofit lnSpcReduction="10000"/>
          </a:bodyPr>
          <a:lstStyle/>
          <a:p>
            <a:r>
              <a:rPr lang="en-GB" dirty="0" smtClean="0"/>
              <a:t>Moving more in near-equatorial Africa is hot and uncomfortable...</a:t>
            </a:r>
          </a:p>
          <a:p>
            <a:r>
              <a:rPr lang="en-GB" dirty="0" smtClean="0"/>
              <a:t>The urban environment is polluted and pavements are rough and dangerous with little green open space except the beach</a:t>
            </a:r>
          </a:p>
          <a:p>
            <a:r>
              <a:rPr lang="en-GB" dirty="0" smtClean="0"/>
              <a:t>Portion control is difficult when cooking and eating is a collective activity</a:t>
            </a:r>
          </a:p>
          <a:p>
            <a:r>
              <a:rPr lang="en-GB" dirty="0" smtClean="0"/>
              <a:t>BUT social cohesion is strong and obesity is now part of the national debate</a:t>
            </a: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620688"/>
            <a:ext cx="8496300" cy="936650"/>
          </a:xfrm>
        </p:spPr>
        <p:txBody>
          <a:bodyPr>
            <a:noAutofit/>
          </a:bodyPr>
          <a:lstStyle/>
          <a:p>
            <a:r>
              <a:rPr lang="en-GB" sz="2800" b="1" dirty="0" smtClean="0"/>
              <a:t>Signs of public engagement:</a:t>
            </a:r>
            <a:br>
              <a:rPr lang="en-GB" sz="2800" b="1" dirty="0" smtClean="0"/>
            </a:br>
            <a:r>
              <a:rPr lang="en-GB" sz="2800" b="1" dirty="0" smtClean="0"/>
              <a:t>Accra</a:t>
            </a:r>
            <a:r>
              <a:rPr lang="en-GB" sz="2800" b="1" dirty="0" smtClean="0"/>
              <a:t>, March 22, 2014 </a:t>
            </a:r>
            <a:r>
              <a:rPr lang="en-GB" sz="2800" b="1" dirty="0" smtClean="0"/>
              <a:t>GNA </a:t>
            </a:r>
            <a:endParaRPr lang="en-GB" sz="2800" b="1" dirty="0"/>
          </a:p>
        </p:txBody>
      </p:sp>
      <p:sp>
        <p:nvSpPr>
          <p:cNvPr id="3" name="Content Placeholder 2"/>
          <p:cNvSpPr>
            <a:spLocks noGrp="1"/>
          </p:cNvSpPr>
          <p:nvPr>
            <p:ph idx="1"/>
          </p:nvPr>
        </p:nvSpPr>
        <p:spPr/>
        <p:txBody>
          <a:bodyPr>
            <a:noAutofit/>
          </a:bodyPr>
          <a:lstStyle/>
          <a:p>
            <a:r>
              <a:rPr lang="en-GB" sz="2000" dirty="0" smtClean="0"/>
              <a:t>Ghana </a:t>
            </a:r>
            <a:r>
              <a:rPr lang="en-GB" sz="2000" dirty="0" smtClean="0"/>
              <a:t>has the largest number of overweight and obese people of over three million out of the estimated population of 20 million, statistics on the prevalence of overweight and obesity in seven African countries have shown</a:t>
            </a:r>
            <a:r>
              <a:rPr lang="en-GB" sz="2000" dirty="0" smtClean="0"/>
              <a:t>.</a:t>
            </a:r>
          </a:p>
          <a:p>
            <a:r>
              <a:rPr lang="en-GB" sz="2000" dirty="0" smtClean="0"/>
              <a:t>The countries are Ghana, Congo Brazzaville, Liberia, Nigeria, Niger, Senegal and Sierra </a:t>
            </a:r>
            <a:r>
              <a:rPr lang="en-GB" sz="2000" dirty="0" smtClean="0"/>
              <a:t>Leone.</a:t>
            </a:r>
          </a:p>
          <a:p>
            <a:r>
              <a:rPr lang="en-GB" sz="2000" dirty="0" smtClean="0"/>
              <a:t>Health </a:t>
            </a:r>
            <a:r>
              <a:rPr lang="en-GB" sz="2000" dirty="0" smtClean="0"/>
              <a:t>Minister Major Courage Quashigah (Rtd) made this known in a speech read on his behalf at a health Symposium on the Prevalence of Obesity in Ghana in Accra on </a:t>
            </a:r>
            <a:r>
              <a:rPr lang="en-GB" sz="2000" dirty="0" smtClean="0"/>
              <a:t>Thursday.</a:t>
            </a:r>
          </a:p>
          <a:p>
            <a:r>
              <a:rPr lang="en-GB" sz="2000" dirty="0" smtClean="0"/>
              <a:t>Overweight </a:t>
            </a:r>
            <a:r>
              <a:rPr lang="en-GB" sz="2000" dirty="0" smtClean="0"/>
              <a:t>and obesity, which were considered problems only in high -income countries, were dramatically on the rise in low and middle-income countries particularly in urban settings, the minister noted.</a:t>
            </a:r>
            <a:r>
              <a:rPr lang="en-GB" sz="2400" dirty="0" smtClean="0"/>
              <a:t/>
            </a:r>
            <a:br>
              <a:rPr lang="en-GB" sz="2400" dirty="0" smtClean="0"/>
            </a:br>
            <a:r>
              <a:rPr lang="en-GB" sz="2400" dirty="0" smtClean="0"/>
              <a:t> </a:t>
            </a:r>
            <a:br>
              <a:rPr lang="en-GB" sz="2400" dirty="0" smtClean="0"/>
            </a:br>
            <a:endParaRPr lang="en-GB"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6480720" cy="936104"/>
          </a:xfrm>
        </p:spPr>
        <p:txBody>
          <a:bodyPr>
            <a:normAutofit fontScale="90000"/>
          </a:bodyPr>
          <a:lstStyle/>
          <a:p>
            <a:r>
              <a:rPr lang="en-GB" b="1" dirty="0" smtClean="0"/>
              <a:t>Obesity levels </a:t>
            </a:r>
            <a:r>
              <a:rPr lang="en-GB" b="1" dirty="0" smtClean="0"/>
              <a:t>compared: BMI &gt;30 in adults over age 16.</a:t>
            </a:r>
            <a:endParaRPr lang="en-GB" b="1" dirty="0"/>
          </a:p>
        </p:txBody>
      </p:sp>
      <p:graphicFrame>
        <p:nvGraphicFramePr>
          <p:cNvPr id="4" name="Content Placeholder 3"/>
          <p:cNvGraphicFramePr>
            <a:graphicFrameLocks noGrp="1"/>
          </p:cNvGraphicFramePr>
          <p:nvPr>
            <p:ph idx="1"/>
          </p:nvPr>
        </p:nvGraphicFramePr>
        <p:xfrm>
          <a:off x="457200" y="1196752"/>
          <a:ext cx="8229600" cy="518457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475656" y="6453336"/>
            <a:ext cx="5832648" cy="276999"/>
          </a:xfrm>
          <a:prstGeom prst="rect">
            <a:avLst/>
          </a:prstGeom>
          <a:noFill/>
        </p:spPr>
        <p:txBody>
          <a:bodyPr wrap="square" rtlCol="0">
            <a:spAutoFit/>
          </a:bodyPr>
          <a:lstStyle/>
          <a:p>
            <a:r>
              <a:rPr lang="en-GB" sz="1200" dirty="0" smtClean="0"/>
              <a:t>Source: OECD Health Data 2012 - Version: October 2012</a:t>
            </a:r>
            <a:endParaRPr lang="en-GB"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srcRect/>
          <a:stretch>
            <a:fillRect/>
          </a:stretch>
        </p:blipFill>
        <p:spPr bwMode="auto">
          <a:xfrm>
            <a:off x="2843808" y="188640"/>
            <a:ext cx="6048672" cy="6464610"/>
          </a:xfrm>
          <a:prstGeom prst="rect">
            <a:avLst/>
          </a:prstGeom>
          <a:noFill/>
          <a:ln w="9525">
            <a:noFill/>
            <a:miter lim="800000"/>
            <a:headEnd/>
            <a:tailEnd/>
          </a:ln>
        </p:spPr>
      </p:pic>
      <p:sp>
        <p:nvSpPr>
          <p:cNvPr id="3" name="TextBox 2"/>
          <p:cNvSpPr txBox="1"/>
          <p:nvPr/>
        </p:nvSpPr>
        <p:spPr>
          <a:xfrm>
            <a:off x="107504" y="476672"/>
            <a:ext cx="2592288" cy="3539430"/>
          </a:xfrm>
          <a:prstGeom prst="rect">
            <a:avLst/>
          </a:prstGeom>
          <a:noFill/>
        </p:spPr>
        <p:txBody>
          <a:bodyPr wrap="square" rtlCol="0">
            <a:spAutoFit/>
          </a:bodyPr>
          <a:lstStyle/>
          <a:p>
            <a:r>
              <a:rPr lang="en-GB" sz="3200" b="1" dirty="0" smtClean="0"/>
              <a:t>Correlates of obesity and overweight in Accra women 2010</a:t>
            </a:r>
            <a:endParaRPr lang="en-GB" sz="3200" b="1" dirty="0"/>
          </a:p>
        </p:txBody>
      </p:sp>
      <p:sp>
        <p:nvSpPr>
          <p:cNvPr id="4" name="TextBox 3"/>
          <p:cNvSpPr txBox="1"/>
          <p:nvPr/>
        </p:nvSpPr>
        <p:spPr>
          <a:xfrm>
            <a:off x="539552" y="4581128"/>
            <a:ext cx="1800200" cy="1477328"/>
          </a:xfrm>
          <a:prstGeom prst="rect">
            <a:avLst/>
          </a:prstGeom>
          <a:noFill/>
        </p:spPr>
        <p:txBody>
          <a:bodyPr wrap="square" rtlCol="0">
            <a:spAutoFit/>
          </a:bodyPr>
          <a:lstStyle/>
          <a:p>
            <a:r>
              <a:rPr lang="en-GB" i="1" dirty="0" smtClean="0"/>
              <a:t>Benkeser</a:t>
            </a:r>
            <a:r>
              <a:rPr lang="en-GB" i="1" dirty="0" smtClean="0"/>
              <a:t>, </a:t>
            </a:r>
            <a:r>
              <a:rPr lang="en-GB" i="1" dirty="0" smtClean="0"/>
              <a:t>Biritwum</a:t>
            </a:r>
            <a:r>
              <a:rPr lang="en-GB" i="1" dirty="0" smtClean="0"/>
              <a:t> and Hill. 2012 Ghana Med J  46(2): 66-75.</a:t>
            </a:r>
            <a:endParaRPr lang="en-GB" i="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16"/>
          <p:cNvPicPr>
            <a:picLocks noChangeAspect="1" noChangeArrowheads="1"/>
          </p:cNvPicPr>
          <p:nvPr/>
        </p:nvPicPr>
        <p:blipFill>
          <a:blip r:embed="rId2" cstate="print"/>
          <a:srcRect r="6233"/>
          <a:stretch>
            <a:fillRect/>
          </a:stretch>
        </p:blipFill>
        <p:spPr bwMode="auto">
          <a:xfrm>
            <a:off x="827584" y="1484784"/>
            <a:ext cx="7577074" cy="5373216"/>
          </a:xfrm>
          <a:prstGeom prst="rect">
            <a:avLst/>
          </a:prstGeom>
          <a:noFill/>
          <a:ln w="9525">
            <a:noFill/>
            <a:miter lim="800000"/>
            <a:headEnd/>
            <a:tailEnd/>
          </a:ln>
        </p:spPr>
      </p:pic>
      <p:sp>
        <p:nvSpPr>
          <p:cNvPr id="3" name="TextBox 2"/>
          <p:cNvSpPr txBox="1"/>
          <p:nvPr/>
        </p:nvSpPr>
        <p:spPr>
          <a:xfrm>
            <a:off x="251520" y="116633"/>
            <a:ext cx="6264696" cy="1384995"/>
          </a:xfrm>
          <a:prstGeom prst="rect">
            <a:avLst/>
          </a:prstGeom>
          <a:noFill/>
        </p:spPr>
        <p:txBody>
          <a:bodyPr wrap="square" rtlCol="0">
            <a:spAutoFit/>
          </a:bodyPr>
          <a:lstStyle/>
          <a:p>
            <a:r>
              <a:rPr lang="en-GB" sz="2800" b="1" dirty="0" smtClean="0"/>
              <a:t>Accra women: measured body heights and weights  by age in 2010</a:t>
            </a:r>
            <a:endParaRPr lang="en-GB" sz="28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p:cNvPicPr>
            <a:picLocks noChangeAspect="1" noChangeArrowheads="1"/>
          </p:cNvPicPr>
          <p:nvPr/>
        </p:nvPicPr>
        <p:blipFill>
          <a:blip r:embed="rId2" cstate="print"/>
          <a:srcRect l="13470" r="7056" b="6329"/>
          <a:stretch>
            <a:fillRect/>
          </a:stretch>
        </p:blipFill>
        <p:spPr bwMode="auto">
          <a:xfrm>
            <a:off x="611560" y="1052736"/>
            <a:ext cx="7416824" cy="5318507"/>
          </a:xfrm>
          <a:prstGeom prst="rect">
            <a:avLst/>
          </a:prstGeom>
          <a:noFill/>
          <a:ln w="9525">
            <a:noFill/>
            <a:miter lim="800000"/>
            <a:headEnd/>
            <a:tailEnd/>
          </a:ln>
        </p:spPr>
      </p:pic>
      <p:sp>
        <p:nvSpPr>
          <p:cNvPr id="5" name="TextBox 4"/>
          <p:cNvSpPr txBox="1"/>
          <p:nvPr/>
        </p:nvSpPr>
        <p:spPr>
          <a:xfrm>
            <a:off x="755576" y="188640"/>
            <a:ext cx="5760640" cy="954107"/>
          </a:xfrm>
          <a:prstGeom prst="rect">
            <a:avLst/>
          </a:prstGeom>
          <a:noFill/>
        </p:spPr>
        <p:txBody>
          <a:bodyPr wrap="square" rtlCol="0">
            <a:spAutoFit/>
          </a:bodyPr>
          <a:lstStyle/>
          <a:p>
            <a:r>
              <a:rPr lang="en-GB" sz="2800" b="1" dirty="0" smtClean="0"/>
              <a:t>BMI categories by age in Accra women in 2010.</a:t>
            </a:r>
            <a:endParaRPr lang="en-GB" sz="28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cstate="print"/>
          <a:srcRect/>
          <a:stretch>
            <a:fillRect/>
          </a:stretch>
        </p:blipFill>
        <p:spPr bwMode="auto">
          <a:xfrm>
            <a:off x="467544" y="2204864"/>
            <a:ext cx="8354198" cy="3872086"/>
          </a:xfrm>
          <a:prstGeom prst="rect">
            <a:avLst/>
          </a:prstGeom>
          <a:noFill/>
          <a:ln w="9525">
            <a:noFill/>
            <a:miter lim="800000"/>
            <a:headEnd/>
            <a:tailEnd/>
          </a:ln>
        </p:spPr>
      </p:pic>
      <p:sp>
        <p:nvSpPr>
          <p:cNvPr id="3" name="TextBox 2"/>
          <p:cNvSpPr txBox="1"/>
          <p:nvPr/>
        </p:nvSpPr>
        <p:spPr>
          <a:xfrm>
            <a:off x="179512" y="836712"/>
            <a:ext cx="6336704" cy="954107"/>
          </a:xfrm>
          <a:prstGeom prst="rect">
            <a:avLst/>
          </a:prstGeom>
          <a:noFill/>
        </p:spPr>
        <p:txBody>
          <a:bodyPr wrap="square" rtlCol="0">
            <a:spAutoFit/>
          </a:bodyPr>
          <a:lstStyle/>
          <a:p>
            <a:r>
              <a:rPr lang="en-GB" sz="2800" b="1" dirty="0" smtClean="0"/>
              <a:t>Body size preferences using the </a:t>
            </a:r>
            <a:r>
              <a:rPr lang="en-GB" sz="2800" b="1" dirty="0" smtClean="0"/>
              <a:t>Stunkard</a:t>
            </a:r>
            <a:r>
              <a:rPr lang="en-GB" sz="2800" b="1" dirty="0" smtClean="0"/>
              <a:t> scale</a:t>
            </a:r>
            <a:endParaRPr lang="en-GB" sz="28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p:cNvPicPr>
            <a:picLocks noChangeAspect="1" noChangeArrowheads="1"/>
          </p:cNvPicPr>
          <p:nvPr/>
        </p:nvPicPr>
        <p:blipFill>
          <a:blip r:embed="rId2" cstate="print"/>
          <a:srcRect/>
          <a:stretch>
            <a:fillRect/>
          </a:stretch>
        </p:blipFill>
        <p:spPr bwMode="auto">
          <a:xfrm>
            <a:off x="107504" y="1844824"/>
            <a:ext cx="8846414" cy="4077072"/>
          </a:xfrm>
          <a:prstGeom prst="rect">
            <a:avLst/>
          </a:prstGeom>
          <a:noFill/>
          <a:ln w="9525">
            <a:noFill/>
            <a:miter lim="800000"/>
            <a:headEnd/>
            <a:tailEnd/>
          </a:ln>
        </p:spPr>
      </p:pic>
      <p:sp>
        <p:nvSpPr>
          <p:cNvPr id="3" name="TextBox 2"/>
          <p:cNvSpPr txBox="1"/>
          <p:nvPr/>
        </p:nvSpPr>
        <p:spPr>
          <a:xfrm>
            <a:off x="179512" y="404664"/>
            <a:ext cx="6264696" cy="1200329"/>
          </a:xfrm>
          <a:prstGeom prst="rect">
            <a:avLst/>
          </a:prstGeom>
          <a:noFill/>
        </p:spPr>
        <p:txBody>
          <a:bodyPr wrap="square" rtlCol="0">
            <a:spAutoFit/>
          </a:bodyPr>
          <a:lstStyle/>
          <a:p>
            <a:r>
              <a:rPr lang="en-GB" sz="2400" b="1" dirty="0" smtClean="0"/>
              <a:t>Evidence on preferences: “current’’ body silhouette compared with  “ideal” and “healthiest”.</a:t>
            </a:r>
            <a:endParaRPr lang="en-GB" sz="24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21"/>
          <p:cNvPicPr>
            <a:picLocks noChangeAspect="1" noChangeArrowheads="1"/>
          </p:cNvPicPr>
          <p:nvPr/>
        </p:nvPicPr>
        <p:blipFill>
          <a:blip r:embed="rId2" cstate="print"/>
          <a:srcRect/>
          <a:stretch>
            <a:fillRect/>
          </a:stretch>
        </p:blipFill>
        <p:spPr bwMode="auto">
          <a:xfrm>
            <a:off x="323528" y="2204864"/>
            <a:ext cx="8640960" cy="2763732"/>
          </a:xfrm>
          <a:prstGeom prst="rect">
            <a:avLst/>
          </a:prstGeom>
          <a:noFill/>
          <a:ln w="9525">
            <a:noFill/>
            <a:miter lim="800000"/>
            <a:headEnd/>
            <a:tailEnd/>
          </a:ln>
        </p:spPr>
      </p:pic>
      <p:sp>
        <p:nvSpPr>
          <p:cNvPr id="3" name="TextBox 2"/>
          <p:cNvSpPr txBox="1"/>
          <p:nvPr/>
        </p:nvSpPr>
        <p:spPr>
          <a:xfrm>
            <a:off x="251520" y="1196752"/>
            <a:ext cx="7560840" cy="523220"/>
          </a:xfrm>
          <a:prstGeom prst="rect">
            <a:avLst/>
          </a:prstGeom>
          <a:noFill/>
        </p:spPr>
        <p:txBody>
          <a:bodyPr wrap="square" rtlCol="0">
            <a:spAutoFit/>
          </a:bodyPr>
          <a:lstStyle/>
          <a:p>
            <a:r>
              <a:rPr lang="en-GB" sz="2800" b="1" dirty="0" smtClean="0"/>
              <a:t>Not all preferences in one direction...</a:t>
            </a:r>
            <a:endParaRPr lang="en-GB" sz="28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uos_ppt__template_v7">
  <a:themeElements>
    <a:clrScheme name="uos_ppt__template_v7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_ppt__template_v7">
      <a:majorFont>
        <a:latin typeface="Georgia"/>
        <a:ea typeface="ＭＳ Ｐゴシック"/>
        <a:cs typeface=""/>
      </a:majorFont>
      <a:minorFont>
        <a:latin typeface="Georgi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16" charset="0"/>
            <a:ea typeface="ＭＳ Ｐゴシック" pitchFamily="1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16" charset="0"/>
            <a:ea typeface="ＭＳ Ｐゴシック" pitchFamily="16" charset="-128"/>
          </a:defRPr>
        </a:defPPr>
      </a:lstStyle>
    </a:lnDef>
  </a:objectDefaults>
  <a:extraClrSchemeLst>
    <a:extraClrScheme>
      <a:clrScheme name="uos_ppt__template_v7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UOS divider slide design">
  <a:themeElements>
    <a:clrScheme name="UOS divider slide design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 divider slide design">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16" charset="0"/>
            <a:ea typeface="ＭＳ Ｐゴシック" pitchFamily="1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16" charset="0"/>
            <a:ea typeface="ＭＳ Ｐゴシック" pitchFamily="16" charset="-128"/>
          </a:defRPr>
        </a:defPPr>
      </a:lstStyle>
    </a:lnDef>
  </a:objectDefaults>
  <a:extraClrSchemeLst>
    <a:extraClrScheme>
      <a:clrScheme name="UOS divider slide design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UOS full bleed image">
  <a:themeElements>
    <a:clrScheme name="UOS full bleed image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 full bleed image">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16" charset="0"/>
            <a:ea typeface="ＭＳ Ｐゴシック" pitchFamily="1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16" charset="0"/>
            <a:ea typeface="ＭＳ Ｐゴシック" pitchFamily="16" charset="-128"/>
          </a:defRPr>
        </a:defPPr>
      </a:lstStyle>
    </a:lnDef>
  </a:objectDefaults>
  <a:extraClrSchemeLst>
    <a:extraClrScheme>
      <a:clrScheme name="UOS full bleed image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UoS template</Template>
  <TotalTime>233</TotalTime>
  <Words>1686</Words>
  <Application>Microsoft Office PowerPoint</Application>
  <PresentationFormat>On-screen Show (4:3)</PresentationFormat>
  <Paragraphs>124</Paragraphs>
  <Slides>24</Slides>
  <Notes>0</Notes>
  <HiddenSlides>0</HiddenSlides>
  <MMClips>0</MMClips>
  <ScaleCrop>false</ScaleCrop>
  <HeadingPairs>
    <vt:vector size="4" baseType="variant">
      <vt:variant>
        <vt:lpstr>Theme</vt:lpstr>
      </vt:variant>
      <vt:variant>
        <vt:i4>3</vt:i4>
      </vt:variant>
      <vt:variant>
        <vt:lpstr>Slide Titles</vt:lpstr>
      </vt:variant>
      <vt:variant>
        <vt:i4>24</vt:i4>
      </vt:variant>
    </vt:vector>
  </HeadingPairs>
  <TitlesOfParts>
    <vt:vector size="27" baseType="lpstr">
      <vt:lpstr>uos_ppt__template_v7</vt:lpstr>
      <vt:lpstr>UOS divider slide design</vt:lpstr>
      <vt:lpstr>UOS full bleed image</vt:lpstr>
      <vt:lpstr>The Obesity Challenge: Levels, Consequences and Proposed Interventions in Ghanaian Women</vt:lpstr>
      <vt:lpstr>The Broad Outlines of the Problem</vt:lpstr>
      <vt:lpstr>Obesity levels compared: BMI &gt;30 in adults over age 16.</vt:lpstr>
      <vt:lpstr>Slide 4</vt:lpstr>
      <vt:lpstr>Slide 5</vt:lpstr>
      <vt:lpstr>Slide 6</vt:lpstr>
      <vt:lpstr>Slide 7</vt:lpstr>
      <vt:lpstr>Slide 8</vt:lpstr>
      <vt:lpstr>Slide 9</vt:lpstr>
      <vt:lpstr>Intervention options</vt:lpstr>
      <vt:lpstr>Small Steps. Big Rewards.  A GAME PLAN to Prevent Type 2 Diabetes</vt:lpstr>
      <vt:lpstr>Scientific evidence</vt:lpstr>
      <vt:lpstr>Slide 13</vt:lpstr>
      <vt:lpstr>10-year follow-up of diabetes incidence and weight loss in the Diabetes Prevention Program Outcomes Study</vt:lpstr>
      <vt:lpstr>Study design: Phase 1</vt:lpstr>
      <vt:lpstr>Community strategy</vt:lpstr>
      <vt:lpstr>Key qualitative research</vt:lpstr>
      <vt:lpstr>Enrollment and follow-up</vt:lpstr>
      <vt:lpstr>Examples of the 50 or so steps used in the US trials</vt:lpstr>
      <vt:lpstr>Move More Each Day Find ways to be more active each day. Try to be active for at least 30 minutes, 5 days a week. </vt:lpstr>
      <vt:lpstr>Choose to eat more vegetables, fruits, and whole grains. Cut back on high-fat foods like whole milk, cheeses, and fried foods. This will help you reduce the amount of fat and calories you take in each day.</vt:lpstr>
      <vt:lpstr>Drinking and snacking</vt:lpstr>
      <vt:lpstr>Risks and expectations</vt:lpstr>
      <vt:lpstr>Signs of public engagement: Accra, March 22, 2014 GNA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Obesity Challenge: Levels, Consequences and Proposed Interventions in Ghanaian Women</dc:title>
  <dc:creator>Allan</dc:creator>
  <cp:lastModifiedBy>Allan</cp:lastModifiedBy>
  <cp:revision>23</cp:revision>
  <dcterms:created xsi:type="dcterms:W3CDTF">2014-06-11T07:43:44Z</dcterms:created>
  <dcterms:modified xsi:type="dcterms:W3CDTF">2014-06-11T17:10:40Z</dcterms:modified>
</cp:coreProperties>
</file>